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318" r:id="rId10"/>
    <p:sldId id="317" r:id="rId11"/>
    <p:sldId id="264" r:id="rId12"/>
    <p:sldId id="265" r:id="rId13"/>
    <p:sldId id="266" r:id="rId14"/>
    <p:sldId id="313" r:id="rId15"/>
    <p:sldId id="267" r:id="rId16"/>
    <p:sldId id="310" r:id="rId17"/>
    <p:sldId id="311" r:id="rId18"/>
    <p:sldId id="312" r:id="rId19"/>
    <p:sldId id="314" r:id="rId20"/>
    <p:sldId id="315" r:id="rId21"/>
    <p:sldId id="316"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Catamaran Thin" panose="020B0604020202020204" charset="0"/>
      <p:regular r:id="rId28"/>
      <p:bold r:id="rId29"/>
    </p:embeddedFont>
    <p:embeddedFont>
      <p:font typeface="Fira Sans Extra Condensed Medium" panose="020B0604020202020204" charset="0"/>
      <p:regular r:id="rId30"/>
      <p:bold r:id="rId31"/>
      <p:italic r:id="rId32"/>
      <p:boldItalic r:id="rId33"/>
    </p:embeddedFont>
    <p:embeddedFont>
      <p:font typeface="Livvic"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3" roundtripDataSignature="AMtx7mjCpa+pwPksj+9+yPw1cJS0JXnxY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FD5782-D39B-4A9B-941E-41BCCB289B90}">
  <a:tblStyle styleId="{2DFD5782-D39B-4A9B-941E-41BCCB289B9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125E5076-3810-47DD-B79F-674D7AD40C01}" styleName="Stile scuro 1 - Color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9" autoAdjust="0"/>
    <p:restoredTop sz="94660"/>
  </p:normalViewPr>
  <p:slideViewPr>
    <p:cSldViewPr snapToGrid="0">
      <p:cViewPr>
        <p:scale>
          <a:sx n="150" d="100"/>
          <a:sy n="150" d="100"/>
        </p:scale>
        <p:origin x="821" y="19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font" Target="fonts/font11.fntdata"/><Relationship Id="rId9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95"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93"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 name="Google Shape;12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012822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Google Shape;219;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203361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8" name="Google Shape;23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511635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425045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483047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79536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solidFill>
                <a:srgbClr val="3C4043"/>
              </a:solidFill>
              <a:highlight>
                <a:srgbClr val="FFFFFF"/>
              </a:highligh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649083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30778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59392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55"/>
          <p:cNvSpPr txBox="1">
            <a:spLocks noGrp="1"/>
          </p:cNvSpPr>
          <p:nvPr>
            <p:ph type="ctrTitle"/>
          </p:nvPr>
        </p:nvSpPr>
        <p:spPr>
          <a:xfrm>
            <a:off x="1039575" y="1701225"/>
            <a:ext cx="4592400" cy="178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0" name="Google Shape;10;p55"/>
          <p:cNvSpPr txBox="1">
            <a:spLocks noGrp="1"/>
          </p:cNvSpPr>
          <p:nvPr>
            <p:ph type="subTitle" idx="1"/>
          </p:nvPr>
        </p:nvSpPr>
        <p:spPr>
          <a:xfrm>
            <a:off x="1039575" y="3206400"/>
            <a:ext cx="2402100" cy="717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200"/>
              <a:buNone/>
              <a:defRPr>
                <a:solidFill>
                  <a:srgbClr val="000000"/>
                </a:solidFill>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56"/>
          <p:cNvSpPr txBox="1">
            <a:spLocks noGrp="1"/>
          </p:cNvSpPr>
          <p:nvPr>
            <p:ph type="ctrTitle"/>
          </p:nvPr>
        </p:nvSpPr>
        <p:spPr>
          <a:xfrm>
            <a:off x="3423902" y="387473"/>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3" name="Google Shape;13;p56"/>
          <p:cNvSpPr txBox="1">
            <a:spLocks noGrp="1"/>
          </p:cNvSpPr>
          <p:nvPr>
            <p:ph type="subTitle" idx="1"/>
          </p:nvPr>
        </p:nvSpPr>
        <p:spPr>
          <a:xfrm>
            <a:off x="3423900" y="802521"/>
            <a:ext cx="19065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14" name="Google Shape;14;p56"/>
          <p:cNvSpPr txBox="1">
            <a:spLocks noGrp="1"/>
          </p:cNvSpPr>
          <p:nvPr>
            <p:ph type="title" idx="2"/>
          </p:nvPr>
        </p:nvSpPr>
        <p:spPr>
          <a:xfrm>
            <a:off x="2023007" y="654113"/>
            <a:ext cx="17391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5" name="Google Shape;15;p56"/>
          <p:cNvSpPr txBox="1">
            <a:spLocks noGrp="1"/>
          </p:cNvSpPr>
          <p:nvPr>
            <p:ph type="ctrTitle" idx="3"/>
          </p:nvPr>
        </p:nvSpPr>
        <p:spPr>
          <a:xfrm>
            <a:off x="3425264" y="1224286"/>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6" name="Google Shape;16;p56"/>
          <p:cNvSpPr txBox="1">
            <a:spLocks noGrp="1"/>
          </p:cNvSpPr>
          <p:nvPr>
            <p:ph type="subTitle" idx="4"/>
          </p:nvPr>
        </p:nvSpPr>
        <p:spPr>
          <a:xfrm>
            <a:off x="3425259" y="1638859"/>
            <a:ext cx="19767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17" name="Google Shape;17;p56"/>
          <p:cNvSpPr txBox="1">
            <a:spLocks noGrp="1"/>
          </p:cNvSpPr>
          <p:nvPr>
            <p:ph type="title" idx="5"/>
          </p:nvPr>
        </p:nvSpPr>
        <p:spPr>
          <a:xfrm>
            <a:off x="2023007" y="1488788"/>
            <a:ext cx="16152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8" name="Google Shape;18;p56"/>
          <p:cNvSpPr txBox="1">
            <a:spLocks noGrp="1"/>
          </p:cNvSpPr>
          <p:nvPr>
            <p:ph type="ctrTitle" idx="6"/>
          </p:nvPr>
        </p:nvSpPr>
        <p:spPr>
          <a:xfrm>
            <a:off x="3427999" y="2061098"/>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9" name="Google Shape;19;p56"/>
          <p:cNvSpPr txBox="1">
            <a:spLocks noGrp="1"/>
          </p:cNvSpPr>
          <p:nvPr>
            <p:ph type="subTitle" idx="7"/>
          </p:nvPr>
        </p:nvSpPr>
        <p:spPr>
          <a:xfrm>
            <a:off x="3427997" y="2475197"/>
            <a:ext cx="19065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20" name="Google Shape;20;p56"/>
          <p:cNvSpPr txBox="1">
            <a:spLocks noGrp="1"/>
          </p:cNvSpPr>
          <p:nvPr>
            <p:ph type="title" idx="8"/>
          </p:nvPr>
        </p:nvSpPr>
        <p:spPr>
          <a:xfrm>
            <a:off x="2023007" y="2323463"/>
            <a:ext cx="15735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21" name="Google Shape;21;p56"/>
          <p:cNvSpPr txBox="1">
            <a:spLocks noGrp="1"/>
          </p:cNvSpPr>
          <p:nvPr>
            <p:ph type="ctrTitle" idx="9"/>
          </p:nvPr>
        </p:nvSpPr>
        <p:spPr>
          <a:xfrm rot="5400000">
            <a:off x="6601629" y="1646270"/>
            <a:ext cx="2913300" cy="48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2" name="Google Shape;22;p56"/>
          <p:cNvSpPr txBox="1">
            <a:spLocks noGrp="1"/>
          </p:cNvSpPr>
          <p:nvPr>
            <p:ph type="ctrTitle" idx="13"/>
          </p:nvPr>
        </p:nvSpPr>
        <p:spPr>
          <a:xfrm>
            <a:off x="3427999" y="2897911"/>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23" name="Google Shape;23;p56"/>
          <p:cNvSpPr txBox="1">
            <a:spLocks noGrp="1"/>
          </p:cNvSpPr>
          <p:nvPr>
            <p:ph type="subTitle" idx="14"/>
          </p:nvPr>
        </p:nvSpPr>
        <p:spPr>
          <a:xfrm>
            <a:off x="3427997" y="3311534"/>
            <a:ext cx="19065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24" name="Google Shape;24;p56"/>
          <p:cNvSpPr txBox="1">
            <a:spLocks noGrp="1"/>
          </p:cNvSpPr>
          <p:nvPr>
            <p:ph type="title" idx="15"/>
          </p:nvPr>
        </p:nvSpPr>
        <p:spPr>
          <a:xfrm>
            <a:off x="2023007" y="3158138"/>
            <a:ext cx="15735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25" name="Google Shape;25;p56"/>
          <p:cNvSpPr txBox="1">
            <a:spLocks noGrp="1"/>
          </p:cNvSpPr>
          <p:nvPr>
            <p:ph type="ctrTitle" idx="16"/>
          </p:nvPr>
        </p:nvSpPr>
        <p:spPr>
          <a:xfrm>
            <a:off x="3427999" y="3734723"/>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26" name="Google Shape;26;p56"/>
          <p:cNvSpPr txBox="1">
            <a:spLocks noGrp="1"/>
          </p:cNvSpPr>
          <p:nvPr>
            <p:ph type="subTitle" idx="17"/>
          </p:nvPr>
        </p:nvSpPr>
        <p:spPr>
          <a:xfrm>
            <a:off x="3427997" y="4147872"/>
            <a:ext cx="19065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27" name="Google Shape;27;p56"/>
          <p:cNvSpPr txBox="1">
            <a:spLocks noGrp="1"/>
          </p:cNvSpPr>
          <p:nvPr>
            <p:ph type="title" idx="18"/>
          </p:nvPr>
        </p:nvSpPr>
        <p:spPr>
          <a:xfrm>
            <a:off x="2023007" y="3992813"/>
            <a:ext cx="15735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p:cSld name="CUSTOM_38">
    <p:spTree>
      <p:nvGrpSpPr>
        <p:cNvPr id="1" name="Shape 28"/>
        <p:cNvGrpSpPr/>
        <p:nvPr/>
      </p:nvGrpSpPr>
      <p:grpSpPr>
        <a:xfrm>
          <a:off x="0" y="0"/>
          <a:ext cx="0" cy="0"/>
          <a:chOff x="0" y="0"/>
          <a:chExt cx="0" cy="0"/>
        </a:xfrm>
      </p:grpSpPr>
      <p:sp>
        <p:nvSpPr>
          <p:cNvPr id="29" name="Google Shape;29;p57"/>
          <p:cNvSpPr txBox="1">
            <a:spLocks noGrp="1"/>
          </p:cNvSpPr>
          <p:nvPr>
            <p:ph type="ctrTitle"/>
          </p:nvPr>
        </p:nvSpPr>
        <p:spPr>
          <a:xfrm>
            <a:off x="769725" y="1310050"/>
            <a:ext cx="34302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30" name="Google Shape;30;p57"/>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6000"/>
              <a:buNone/>
              <a:defRPr sz="6000"/>
            </a:lvl1pPr>
            <a:lvl2pPr lvl="1"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31"/>
        <p:cNvGrpSpPr/>
        <p:nvPr/>
      </p:nvGrpSpPr>
      <p:grpSpPr>
        <a:xfrm>
          <a:off x="0" y="0"/>
          <a:ext cx="0" cy="0"/>
          <a:chOff x="0" y="0"/>
          <a:chExt cx="0" cy="0"/>
        </a:xfrm>
      </p:grpSpPr>
      <p:sp>
        <p:nvSpPr>
          <p:cNvPr id="32" name="Google Shape;32;p58"/>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Resources">
  <p:cSld name="CUSTOM_25_1">
    <p:spTree>
      <p:nvGrpSpPr>
        <p:cNvPr id="1" name="Shape 111"/>
        <p:cNvGrpSpPr/>
        <p:nvPr/>
      </p:nvGrpSpPr>
      <p:grpSpPr>
        <a:xfrm>
          <a:off x="0" y="0"/>
          <a:ext cx="0" cy="0"/>
          <a:chOff x="0" y="0"/>
          <a:chExt cx="0" cy="0"/>
        </a:xfrm>
      </p:grpSpPr>
      <p:sp>
        <p:nvSpPr>
          <p:cNvPr id="112" name="Google Shape;112;p78"/>
          <p:cNvSpPr txBox="1">
            <a:spLocks noGrp="1"/>
          </p:cNvSpPr>
          <p:nvPr>
            <p:ph type="body" idx="1"/>
          </p:nvPr>
        </p:nvSpPr>
        <p:spPr>
          <a:xfrm>
            <a:off x="642050" y="1277550"/>
            <a:ext cx="5308200" cy="14760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Clr>
                <a:srgbClr val="000000"/>
              </a:buClr>
              <a:buSzPts val="1200"/>
              <a:buChar char="●"/>
              <a:defRPr>
                <a:solidFill>
                  <a:srgbClr val="000000"/>
                </a:solidFill>
              </a:defRPr>
            </a:lvl1pPr>
            <a:lvl2pPr marL="914400" lvl="1" indent="-304800" algn="l">
              <a:lnSpc>
                <a:spcPct val="115000"/>
              </a:lnSpc>
              <a:spcBef>
                <a:spcPts val="1600"/>
              </a:spcBef>
              <a:spcAft>
                <a:spcPts val="0"/>
              </a:spcAft>
              <a:buClr>
                <a:srgbClr val="000000"/>
              </a:buClr>
              <a:buSzPts val="1200"/>
              <a:buChar char="○"/>
              <a:defRPr>
                <a:solidFill>
                  <a:srgbClr val="000000"/>
                </a:solidFill>
              </a:defRPr>
            </a:lvl2pPr>
            <a:lvl3pPr marL="1371600" lvl="2" indent="-304800" algn="l">
              <a:lnSpc>
                <a:spcPct val="115000"/>
              </a:lnSpc>
              <a:spcBef>
                <a:spcPts val="1600"/>
              </a:spcBef>
              <a:spcAft>
                <a:spcPts val="0"/>
              </a:spcAft>
              <a:buClr>
                <a:srgbClr val="000000"/>
              </a:buClr>
              <a:buSzPts val="1200"/>
              <a:buChar char="■"/>
              <a:defRPr>
                <a:solidFill>
                  <a:srgbClr val="000000"/>
                </a:solidFill>
              </a:defRPr>
            </a:lvl3pPr>
            <a:lvl4pPr marL="1828800" lvl="3" indent="-304800" algn="l">
              <a:lnSpc>
                <a:spcPct val="115000"/>
              </a:lnSpc>
              <a:spcBef>
                <a:spcPts val="1600"/>
              </a:spcBef>
              <a:spcAft>
                <a:spcPts val="0"/>
              </a:spcAft>
              <a:buClr>
                <a:srgbClr val="000000"/>
              </a:buClr>
              <a:buSzPts val="1200"/>
              <a:buChar char="●"/>
              <a:defRPr>
                <a:solidFill>
                  <a:srgbClr val="000000"/>
                </a:solidFill>
              </a:defRPr>
            </a:lvl4pPr>
            <a:lvl5pPr marL="2286000" lvl="4" indent="-304800" algn="l">
              <a:lnSpc>
                <a:spcPct val="115000"/>
              </a:lnSpc>
              <a:spcBef>
                <a:spcPts val="1600"/>
              </a:spcBef>
              <a:spcAft>
                <a:spcPts val="0"/>
              </a:spcAft>
              <a:buClr>
                <a:srgbClr val="000000"/>
              </a:buClr>
              <a:buSzPts val="1200"/>
              <a:buChar char="○"/>
              <a:defRPr>
                <a:solidFill>
                  <a:srgbClr val="000000"/>
                </a:solidFill>
              </a:defRPr>
            </a:lvl5pPr>
            <a:lvl6pPr marL="2743200" lvl="5" indent="-304800" algn="l">
              <a:lnSpc>
                <a:spcPct val="115000"/>
              </a:lnSpc>
              <a:spcBef>
                <a:spcPts val="1600"/>
              </a:spcBef>
              <a:spcAft>
                <a:spcPts val="0"/>
              </a:spcAft>
              <a:buClr>
                <a:srgbClr val="000000"/>
              </a:buClr>
              <a:buSzPts val="1200"/>
              <a:buChar char="■"/>
              <a:defRPr>
                <a:solidFill>
                  <a:srgbClr val="000000"/>
                </a:solidFill>
              </a:defRPr>
            </a:lvl6pPr>
            <a:lvl7pPr marL="3200400" lvl="6" indent="-304800" algn="l">
              <a:lnSpc>
                <a:spcPct val="115000"/>
              </a:lnSpc>
              <a:spcBef>
                <a:spcPts val="1600"/>
              </a:spcBef>
              <a:spcAft>
                <a:spcPts val="0"/>
              </a:spcAft>
              <a:buClr>
                <a:srgbClr val="000000"/>
              </a:buClr>
              <a:buSzPts val="1200"/>
              <a:buChar char="●"/>
              <a:defRPr>
                <a:solidFill>
                  <a:srgbClr val="000000"/>
                </a:solidFill>
              </a:defRPr>
            </a:lvl7pPr>
            <a:lvl8pPr marL="3657600" lvl="7" indent="-304800" algn="l">
              <a:lnSpc>
                <a:spcPct val="115000"/>
              </a:lnSpc>
              <a:spcBef>
                <a:spcPts val="1600"/>
              </a:spcBef>
              <a:spcAft>
                <a:spcPts val="0"/>
              </a:spcAft>
              <a:buClr>
                <a:srgbClr val="000000"/>
              </a:buClr>
              <a:buSzPts val="1200"/>
              <a:buChar char="○"/>
              <a:defRPr>
                <a:solidFill>
                  <a:srgbClr val="000000"/>
                </a:solidFill>
              </a:defRPr>
            </a:lvl8pPr>
            <a:lvl9pPr marL="4114800" lvl="8" indent="-304800" algn="l">
              <a:lnSpc>
                <a:spcPct val="115000"/>
              </a:lnSpc>
              <a:spcBef>
                <a:spcPts val="1600"/>
              </a:spcBef>
              <a:spcAft>
                <a:spcPts val="1600"/>
              </a:spcAft>
              <a:buClr>
                <a:srgbClr val="000000"/>
              </a:buClr>
              <a:buSzPts val="1200"/>
              <a:buChar char="■"/>
              <a:defRPr>
                <a:solidFill>
                  <a:srgbClr val="000000"/>
                </a:solidFill>
              </a:defRPr>
            </a:lvl9pPr>
          </a:lstStyle>
          <a:p>
            <a:endParaRPr/>
          </a:p>
        </p:txBody>
      </p:sp>
      <p:sp>
        <p:nvSpPr>
          <p:cNvPr id="113" name="Google Shape;113;p78"/>
          <p:cNvSpPr txBox="1">
            <a:spLocks noGrp="1"/>
          </p:cNvSpPr>
          <p:nvPr>
            <p:ph type="ctrTitle"/>
          </p:nvPr>
        </p:nvSpPr>
        <p:spPr>
          <a:xfrm rot="5400000">
            <a:off x="6923109" y="1407498"/>
            <a:ext cx="2449800" cy="48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14" name="Google Shape;114;p78"/>
          <p:cNvSpPr txBox="1">
            <a:spLocks noGrp="1"/>
          </p:cNvSpPr>
          <p:nvPr>
            <p:ph type="subTitle" idx="2"/>
          </p:nvPr>
        </p:nvSpPr>
        <p:spPr>
          <a:xfrm>
            <a:off x="642050" y="540000"/>
            <a:ext cx="4655400" cy="960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l">
              <a:lnSpc>
                <a:spcPct val="100000"/>
              </a:lnSpc>
              <a:spcBef>
                <a:spcPts val="0"/>
              </a:spcBef>
              <a:spcAft>
                <a:spcPts val="0"/>
              </a:spcAft>
              <a:buClr>
                <a:schemeClr val="lt1"/>
              </a:buClr>
              <a:buSzPts val="1200"/>
              <a:buNone/>
              <a:defRPr>
                <a:solidFill>
                  <a:schemeClr val="lt1"/>
                </a:solidFill>
              </a:defRPr>
            </a:lvl2pPr>
            <a:lvl3pPr lvl="2" algn="l">
              <a:lnSpc>
                <a:spcPct val="100000"/>
              </a:lnSpc>
              <a:spcBef>
                <a:spcPts val="0"/>
              </a:spcBef>
              <a:spcAft>
                <a:spcPts val="0"/>
              </a:spcAft>
              <a:buClr>
                <a:schemeClr val="lt1"/>
              </a:buClr>
              <a:buSzPts val="1200"/>
              <a:buNone/>
              <a:defRPr>
                <a:solidFill>
                  <a:schemeClr val="lt1"/>
                </a:solidFill>
              </a:defRPr>
            </a:lvl3pPr>
            <a:lvl4pPr lvl="3" algn="l">
              <a:lnSpc>
                <a:spcPct val="100000"/>
              </a:lnSpc>
              <a:spcBef>
                <a:spcPts val="0"/>
              </a:spcBef>
              <a:spcAft>
                <a:spcPts val="0"/>
              </a:spcAft>
              <a:buClr>
                <a:schemeClr val="lt1"/>
              </a:buClr>
              <a:buSzPts val="1200"/>
              <a:buNone/>
              <a:defRPr>
                <a:solidFill>
                  <a:schemeClr val="lt1"/>
                </a:solidFill>
              </a:defRPr>
            </a:lvl4pPr>
            <a:lvl5pPr lvl="4" algn="l">
              <a:lnSpc>
                <a:spcPct val="100000"/>
              </a:lnSpc>
              <a:spcBef>
                <a:spcPts val="0"/>
              </a:spcBef>
              <a:spcAft>
                <a:spcPts val="0"/>
              </a:spcAft>
              <a:buClr>
                <a:schemeClr val="lt1"/>
              </a:buClr>
              <a:buSzPts val="1200"/>
              <a:buNone/>
              <a:defRPr>
                <a:solidFill>
                  <a:schemeClr val="lt1"/>
                </a:solidFill>
              </a:defRPr>
            </a:lvl5pPr>
            <a:lvl6pPr lvl="5" algn="l">
              <a:lnSpc>
                <a:spcPct val="100000"/>
              </a:lnSpc>
              <a:spcBef>
                <a:spcPts val="0"/>
              </a:spcBef>
              <a:spcAft>
                <a:spcPts val="0"/>
              </a:spcAft>
              <a:buClr>
                <a:schemeClr val="lt1"/>
              </a:buClr>
              <a:buSzPts val="1200"/>
              <a:buNone/>
              <a:defRPr>
                <a:solidFill>
                  <a:schemeClr val="lt1"/>
                </a:solidFill>
              </a:defRPr>
            </a:lvl6pPr>
            <a:lvl7pPr lvl="6" algn="l">
              <a:lnSpc>
                <a:spcPct val="100000"/>
              </a:lnSpc>
              <a:spcBef>
                <a:spcPts val="0"/>
              </a:spcBef>
              <a:spcAft>
                <a:spcPts val="0"/>
              </a:spcAft>
              <a:buClr>
                <a:schemeClr val="lt1"/>
              </a:buClr>
              <a:buSzPts val="1200"/>
              <a:buNone/>
              <a:defRPr>
                <a:solidFill>
                  <a:schemeClr val="lt1"/>
                </a:solidFill>
              </a:defRPr>
            </a:lvl7pPr>
            <a:lvl8pPr lvl="7" algn="l">
              <a:lnSpc>
                <a:spcPct val="100000"/>
              </a:lnSpc>
              <a:spcBef>
                <a:spcPts val="0"/>
              </a:spcBef>
              <a:spcAft>
                <a:spcPts val="0"/>
              </a:spcAft>
              <a:buClr>
                <a:schemeClr val="lt1"/>
              </a:buClr>
              <a:buSzPts val="1200"/>
              <a:buNone/>
              <a:defRPr>
                <a:solidFill>
                  <a:schemeClr val="lt1"/>
                </a:solidFill>
              </a:defRPr>
            </a:lvl8pPr>
            <a:lvl9pPr lvl="8" algn="l">
              <a:lnSpc>
                <a:spcPct val="100000"/>
              </a:lnSpc>
              <a:spcBef>
                <a:spcPts val="0"/>
              </a:spcBef>
              <a:spcAft>
                <a:spcPts val="0"/>
              </a:spcAft>
              <a:buClr>
                <a:schemeClr val="lt1"/>
              </a:buClr>
              <a:buSzPts val="12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5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endParaRPr/>
          </a:p>
        </p:txBody>
      </p:sp>
      <p:sp>
        <p:nvSpPr>
          <p:cNvPr id="7" name="Google Shape;7;p5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8"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octave.org/doc/v6.2.0/"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127" name="Google Shape;127;p1"/>
          <p:cNvPicPr preferRelativeResize="0"/>
          <p:nvPr/>
        </p:nvPicPr>
        <p:blipFill rotWithShape="1">
          <a:blip r:embed="rId3">
            <a:alphaModFix/>
          </a:blip>
          <a:srcRect l="12110" r="12110"/>
          <a:stretch/>
        </p:blipFill>
        <p:spPr>
          <a:xfrm flipH="1">
            <a:off x="2214590" y="0"/>
            <a:ext cx="6929408" cy="5143497"/>
          </a:xfrm>
          <a:prstGeom prst="rect">
            <a:avLst/>
          </a:prstGeom>
          <a:noFill/>
          <a:ln>
            <a:noFill/>
          </a:ln>
        </p:spPr>
      </p:pic>
      <p:sp>
        <p:nvSpPr>
          <p:cNvPr id="128" name="Google Shape;128;p1"/>
          <p:cNvSpPr/>
          <p:nvPr/>
        </p:nvSpPr>
        <p:spPr>
          <a:xfrm rot="5400000">
            <a:off x="1674674" y="-231950"/>
            <a:ext cx="3358800" cy="5518099"/>
          </a:xfrm>
          <a:prstGeom prst="rect">
            <a:avLst/>
          </a:prstGeom>
          <a:solidFill>
            <a:schemeClr val="accent1">
              <a:alpha val="8549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1"/>
          <p:cNvSpPr txBox="1">
            <a:spLocks noGrp="1"/>
          </p:cNvSpPr>
          <p:nvPr>
            <p:ph type="subTitle" idx="1"/>
          </p:nvPr>
        </p:nvSpPr>
        <p:spPr>
          <a:xfrm>
            <a:off x="3587414" y="3336133"/>
            <a:ext cx="2402100" cy="717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1200"/>
              <a:buNone/>
            </a:pPr>
            <a:r>
              <a:rPr lang="en">
                <a:solidFill>
                  <a:schemeClr val="lt1"/>
                </a:solidFill>
              </a:rPr>
              <a:t>Membri del gruppo:</a:t>
            </a:r>
            <a:endParaRPr/>
          </a:p>
          <a:p>
            <a:pPr marL="0" lvl="0" indent="0" algn="r" rtl="0">
              <a:lnSpc>
                <a:spcPct val="100000"/>
              </a:lnSpc>
              <a:spcBef>
                <a:spcPts val="0"/>
              </a:spcBef>
              <a:spcAft>
                <a:spcPts val="0"/>
              </a:spcAft>
              <a:buSzPts val="1200"/>
              <a:buNone/>
            </a:pPr>
            <a:r>
              <a:rPr lang="en">
                <a:solidFill>
                  <a:schemeClr val="lt1"/>
                </a:solidFill>
              </a:rPr>
              <a:t>Gianluca Quaglia (829533)</a:t>
            </a:r>
            <a:endParaRPr/>
          </a:p>
          <a:p>
            <a:pPr marL="0" lvl="0" indent="0" algn="r" rtl="0">
              <a:lnSpc>
                <a:spcPct val="100000"/>
              </a:lnSpc>
              <a:spcBef>
                <a:spcPts val="0"/>
              </a:spcBef>
              <a:spcAft>
                <a:spcPts val="0"/>
              </a:spcAft>
              <a:buSzPts val="1200"/>
              <a:buNone/>
            </a:pPr>
            <a:r>
              <a:rPr lang="en">
                <a:solidFill>
                  <a:schemeClr val="lt1"/>
                </a:solidFill>
              </a:rPr>
              <a:t>Michele Rago (830616)</a:t>
            </a:r>
            <a:endParaRPr/>
          </a:p>
          <a:p>
            <a:pPr marL="0" lvl="0" indent="0" algn="r" rtl="0">
              <a:lnSpc>
                <a:spcPct val="100000"/>
              </a:lnSpc>
              <a:spcBef>
                <a:spcPts val="0"/>
              </a:spcBef>
              <a:spcAft>
                <a:spcPts val="0"/>
              </a:spcAft>
              <a:buSzPts val="1200"/>
              <a:buNone/>
            </a:pPr>
            <a:r>
              <a:rPr lang="en">
                <a:solidFill>
                  <a:schemeClr val="lt1"/>
                </a:solidFill>
              </a:rPr>
              <a:t>Giorgia Morlacchi (797741)</a:t>
            </a:r>
            <a:endParaRPr/>
          </a:p>
        </p:txBody>
      </p:sp>
      <p:sp>
        <p:nvSpPr>
          <p:cNvPr id="130" name="Google Shape;130;p1"/>
          <p:cNvSpPr txBox="1">
            <a:spLocks noGrp="1"/>
          </p:cNvSpPr>
          <p:nvPr>
            <p:ph type="ctrTitle"/>
          </p:nvPr>
        </p:nvSpPr>
        <p:spPr>
          <a:xfrm>
            <a:off x="155997" y="1326604"/>
            <a:ext cx="5703625" cy="17823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4800"/>
              <a:buNone/>
            </a:pPr>
            <a:r>
              <a:rPr lang="en" sz="4400">
                <a:solidFill>
                  <a:schemeClr val="lt1"/>
                </a:solidFill>
              </a:rPr>
              <a:t>METODI DIRETTI PER MATRICI SPARSE</a:t>
            </a:r>
            <a:endParaRPr sz="4400">
              <a:solidFill>
                <a:schemeClr val="lt1"/>
              </a:solidFill>
              <a:latin typeface="Livvic"/>
              <a:ea typeface="Livvic"/>
              <a:cs typeface="Livvic"/>
              <a:sym typeface="Livvic"/>
            </a:endParaRPr>
          </a:p>
        </p:txBody>
      </p:sp>
      <p:sp>
        <p:nvSpPr>
          <p:cNvPr id="131" name="Google Shape;131;p1"/>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8"/>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dirty="0"/>
              <a:t>GNU OCTAVE</a:t>
            </a:r>
            <a:endParaRPr dirty="0"/>
          </a:p>
        </p:txBody>
      </p:sp>
      <p:sp>
        <p:nvSpPr>
          <p:cNvPr id="205" name="Google Shape;205;p8"/>
          <p:cNvSpPr/>
          <p:nvPr/>
        </p:nvSpPr>
        <p:spPr>
          <a:xfrm rot="-5400000" flipH="1">
            <a:off x="883946" y="-883892"/>
            <a:ext cx="325123" cy="209291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8"/>
          <p:cNvSpPr/>
          <p:nvPr/>
        </p:nvSpPr>
        <p:spPr>
          <a:xfrm rot="-5400000" flipH="1">
            <a:off x="7514995" y="3438170"/>
            <a:ext cx="810260"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CasellaDiTesto 6">
            <a:extLst>
              <a:ext uri="{FF2B5EF4-FFF2-40B4-BE49-F238E27FC236}">
                <a16:creationId xmlns:a16="http://schemas.microsoft.com/office/drawing/2014/main" id="{26C6E844-AE41-4EA8-AA8E-1DAC01173D97}"/>
              </a:ext>
            </a:extLst>
          </p:cNvPr>
          <p:cNvSpPr txBox="1"/>
          <p:nvPr/>
        </p:nvSpPr>
        <p:spPr>
          <a:xfrm>
            <a:off x="415290" y="638173"/>
            <a:ext cx="6204636" cy="2428357"/>
          </a:xfrm>
          <a:prstGeom prst="rect">
            <a:avLst/>
          </a:prstGeom>
          <a:noFill/>
        </p:spPr>
        <p:txBody>
          <a:bodyPr wrap="square">
            <a:spAutoFit/>
          </a:bodyPr>
          <a:lstStyle/>
          <a:p>
            <a:pPr marL="0" marR="0" lvl="0" indent="0" algn="l" rtl="0">
              <a:lnSpc>
                <a:spcPct val="115000"/>
              </a:lnSpc>
              <a:spcBef>
                <a:spcPts val="0"/>
              </a:spcBef>
              <a:spcAft>
                <a:spcPts val="0"/>
              </a:spcAft>
              <a:buClr>
                <a:schemeClr val="dk1"/>
              </a:buClr>
              <a:buSzPts val="1100"/>
              <a:buFont typeface="Arial"/>
              <a:buNone/>
            </a:pPr>
            <a:r>
              <a:rPr lang="it-IT" sz="1200" b="1" i="0" u="none" strike="noStrike" cap="none" dirty="0">
                <a:solidFill>
                  <a:schemeClr val="dk1"/>
                </a:solidFill>
                <a:latin typeface="Catamaran Thin"/>
                <a:ea typeface="Catamaran Thin"/>
                <a:cs typeface="Catamaran Thin"/>
                <a:sym typeface="Catamaran Thin"/>
              </a:rPr>
              <a:t>IL RISOLUTORE</a:t>
            </a:r>
            <a:endParaRPr lang="it-IT"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r>
              <a:rPr lang="it-IT" sz="1200" b="0" i="0" u="none" strike="noStrike" cap="none" dirty="0">
                <a:solidFill>
                  <a:schemeClr val="dk1"/>
                </a:solidFill>
                <a:latin typeface="Catamaran Thin"/>
                <a:ea typeface="Catamaran Thin"/>
                <a:cs typeface="Catamaran Thin"/>
                <a:sym typeface="Catamaran Thin"/>
              </a:rPr>
              <a:t>Octave include un risolutore polimorfico per matrici sparse che, come quello utilizzato dall’ambiente MATLAB, è in grado di selezionare l’opportuno solutore in base alle proprietà della matrice stessa.</a:t>
            </a:r>
            <a:r>
              <a:rPr lang="it-IT" sz="1200" b="1" i="0" u="none" strike="noStrike" cap="none" dirty="0">
                <a:solidFill>
                  <a:schemeClr val="dk1"/>
                </a:solidFill>
                <a:latin typeface="Catamaran Thin"/>
                <a:ea typeface="Catamaran Thin"/>
                <a:cs typeface="Catamaran Thin"/>
                <a:sym typeface="Catamaran Thin"/>
              </a:rPr>
              <a:t> </a:t>
            </a:r>
            <a:r>
              <a:rPr lang="it-IT" sz="1200" b="0" i="0" u="none" strike="noStrike" cap="none" dirty="0">
                <a:solidFill>
                  <a:schemeClr val="dk1"/>
                </a:solidFill>
                <a:latin typeface="Catamaran Thin"/>
                <a:ea typeface="Catamaran Thin"/>
                <a:cs typeface="Catamaran Thin"/>
                <a:sym typeface="Catamaran Thin"/>
              </a:rPr>
              <a:t>Il tipo di matrice può eventualmente essere specificato dall’utente così da risparmiare il tempo impiegato dal risolutore per individuare quest’ultimo. Da notare che se il tipo specificato risultasse incoerente con le reali proprietà della matrice, l’applicazione della funzione potrebbe generare risultati inattesi.</a:t>
            </a:r>
          </a:p>
          <a:p>
            <a:pPr marL="0" marR="0" lvl="0" indent="0" algn="l" rtl="0">
              <a:lnSpc>
                <a:spcPct val="115000"/>
              </a:lnSpc>
              <a:spcBef>
                <a:spcPts val="0"/>
              </a:spcBef>
              <a:spcAft>
                <a:spcPts val="0"/>
              </a:spcAft>
              <a:buClr>
                <a:schemeClr val="dk1"/>
              </a:buClr>
              <a:buSzPts val="1100"/>
              <a:buFont typeface="Arial"/>
              <a:buNone/>
            </a:pPr>
            <a:endParaRPr lang="it-IT"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r>
              <a:rPr lang="it-IT" sz="1200" b="1" i="0" u="none" strike="noStrike" cap="none" dirty="0">
                <a:solidFill>
                  <a:schemeClr val="dk1"/>
                </a:solidFill>
                <a:latin typeface="Catamaran Thin"/>
                <a:ea typeface="Catamaran Thin"/>
                <a:cs typeface="Catamaran Thin"/>
                <a:sym typeface="Catamaran Thin"/>
              </a:rPr>
              <a:t>DOCUMENTAZIONE</a:t>
            </a:r>
            <a:endParaRPr lang="it-IT"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r>
              <a:rPr lang="it-IT" sz="1200" b="0" i="0" u="none" strike="noStrike" cap="none" dirty="0">
                <a:solidFill>
                  <a:schemeClr val="dk1"/>
                </a:solidFill>
                <a:latin typeface="Catamaran Thin"/>
                <a:ea typeface="Catamaran Thin"/>
                <a:cs typeface="Catamaran Thin"/>
                <a:sym typeface="Catamaran Thin"/>
              </a:rPr>
              <a:t>La documentazione del software in questione risulta ben formattata e di facile consultazione (Link: </a:t>
            </a:r>
            <a:r>
              <a:rPr lang="it-IT" sz="1200" b="0" i="0" u="sng" strike="noStrike" cap="none" dirty="0">
                <a:solidFill>
                  <a:schemeClr val="dk1"/>
                </a:solidFill>
                <a:latin typeface="Catamaran Thin"/>
                <a:ea typeface="Catamaran Thin"/>
                <a:cs typeface="Catamaran Thin"/>
                <a:sym typeface="Catamaran Thin"/>
                <a:hlinkClick r:id="rId3">
                  <a:extLst>
                    <a:ext uri="{A12FA001-AC4F-418D-AE19-62706E023703}">
                      <ahyp:hlinkClr xmlns:ahyp="http://schemas.microsoft.com/office/drawing/2018/hyperlinkcolor" val="tx"/>
                    </a:ext>
                  </a:extLst>
                </a:hlinkClick>
              </a:rPr>
              <a:t>https://octave.org/doc/v6.2.0/</a:t>
            </a:r>
            <a:r>
              <a:rPr lang="it-IT" sz="1200" b="0" i="0" u="none" strike="noStrike" cap="none" dirty="0">
                <a:solidFill>
                  <a:schemeClr val="dk1"/>
                </a:solidFill>
                <a:latin typeface="Catamaran Thin"/>
                <a:ea typeface="Catamaran Thin"/>
                <a:cs typeface="Catamaran Thin"/>
                <a:sym typeface="Catamaran Thin"/>
              </a:rPr>
              <a:t> )</a:t>
            </a:r>
          </a:p>
        </p:txBody>
      </p:sp>
    </p:spTree>
    <p:extLst>
      <p:ext uri="{BB962C8B-B14F-4D97-AF65-F5344CB8AC3E}">
        <p14:creationId xmlns:p14="http://schemas.microsoft.com/office/powerpoint/2010/main" val="667424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9"/>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9"/>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9"/>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solidFill>
                  <a:schemeClr val="lt1"/>
                </a:solidFill>
              </a:rPr>
              <a:t>RISULTATI</a:t>
            </a:r>
            <a:endParaRPr>
              <a:solidFill>
                <a:schemeClr val="lt1"/>
              </a:solidFill>
            </a:endParaRPr>
          </a:p>
        </p:txBody>
      </p:sp>
      <p:sp>
        <p:nvSpPr>
          <p:cNvPr id="214" name="Google Shape;214;p9"/>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solidFill>
                  <a:schemeClr val="lt1"/>
                </a:solidFill>
              </a:rPr>
              <a:t>04</a:t>
            </a:r>
            <a:endParaRPr>
              <a:solidFill>
                <a:schemeClr val="lt1"/>
              </a:solidFill>
            </a:endParaRPr>
          </a:p>
        </p:txBody>
      </p:sp>
      <p:pic>
        <p:nvPicPr>
          <p:cNvPr id="215" name="Google Shape;215;p9" descr="Stonks Meme cursor – Custom Cursor"/>
          <p:cNvPicPr preferRelativeResize="0"/>
          <p:nvPr/>
        </p:nvPicPr>
        <p:blipFill rotWithShape="1">
          <a:blip r:embed="rId3">
            <a:alphaModFix/>
          </a:blip>
          <a:srcRect l="52601"/>
          <a:stretch/>
        </p:blipFill>
        <p:spPr>
          <a:xfrm flipH="1">
            <a:off x="658511" y="2243010"/>
            <a:ext cx="2568573" cy="2713760"/>
          </a:xfrm>
          <a:prstGeom prst="rect">
            <a:avLst/>
          </a:prstGeom>
          <a:noFill/>
          <a:ln>
            <a:noFill/>
          </a:ln>
        </p:spPr>
      </p:pic>
      <p:pic>
        <p:nvPicPr>
          <p:cNvPr id="216" name="Google Shape;216;p9" descr="Growth Chart PNG Clipart | PNG All"/>
          <p:cNvPicPr preferRelativeResize="0"/>
          <p:nvPr/>
        </p:nvPicPr>
        <p:blipFill rotWithShape="1">
          <a:blip r:embed="rId4">
            <a:alphaModFix/>
          </a:blip>
          <a:srcRect/>
          <a:stretch/>
        </p:blipFill>
        <p:spPr>
          <a:xfrm>
            <a:off x="4030200" y="2003565"/>
            <a:ext cx="2747492" cy="206367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0"/>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AMBIENTE WINDOWS</a:t>
            </a:r>
            <a:endParaRPr/>
          </a:p>
        </p:txBody>
      </p:sp>
      <p:sp>
        <p:nvSpPr>
          <p:cNvPr id="222" name="Google Shape;222;p10"/>
          <p:cNvSpPr/>
          <p:nvPr/>
        </p:nvSpPr>
        <p:spPr>
          <a:xfrm rot="-5400000" flipH="1">
            <a:off x="1469232" y="-1469179"/>
            <a:ext cx="184938" cy="3123295"/>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10"/>
          <p:cNvSpPr/>
          <p:nvPr/>
        </p:nvSpPr>
        <p:spPr>
          <a:xfrm rot="-5400000" flipH="1">
            <a:off x="7784235" y="3707410"/>
            <a:ext cx="165672" cy="270650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24" name="Google Shape;224;p10"/>
          <p:cNvPicPr preferRelativeResize="0"/>
          <p:nvPr/>
        </p:nvPicPr>
        <p:blipFill rotWithShape="1">
          <a:blip r:embed="rId3">
            <a:alphaModFix/>
          </a:blip>
          <a:srcRect l="443" t="1426" r="813" b="2459"/>
          <a:stretch/>
        </p:blipFill>
        <p:spPr>
          <a:xfrm>
            <a:off x="305874" y="184938"/>
            <a:ext cx="7794571" cy="479289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0" name="Google Shape;230;p79"/>
          <p:cNvSpPr txBox="1">
            <a:spLocks noGrp="1"/>
          </p:cNvSpPr>
          <p:nvPr>
            <p:ph type="subTitle" idx="4294967295"/>
          </p:nvPr>
        </p:nvSpPr>
        <p:spPr>
          <a:xfrm flipH="1">
            <a:off x="371113" y="360947"/>
            <a:ext cx="5901255" cy="1255371"/>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Com’è possibile notare, l’ambiente proprietario riesce ad ottenere dei risultati migliori quasi su tutti i fronti. Tuttavia il distacco che quest’ultimo ottiene sull’ambiente Open Source GNU Octave risulta quasi sempre essere piuttosto contenuto. Di seguito vengono riportate le medie e il valore massimo di tale distacco per quanto riguarda i parametri di memoria e tempi:</a:t>
            </a:r>
            <a:endParaRPr sz="1200" b="0" i="0" u="none" strike="noStrike" cap="none" dirty="0">
              <a:solidFill>
                <a:schemeClr val="dk1"/>
              </a:solidFill>
              <a:latin typeface="Catamaran Thin"/>
              <a:ea typeface="Catamaran Thin"/>
              <a:cs typeface="Catamaran Thin"/>
              <a:sym typeface="Catamaran Thin"/>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180428" y="3792538"/>
            <a:ext cx="431241" cy="279209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aphicFrame>
        <p:nvGraphicFramePr>
          <p:cNvPr id="233" name="Google Shape;233;p79"/>
          <p:cNvGraphicFramePr/>
          <p:nvPr>
            <p:extLst>
              <p:ext uri="{D42A27DB-BD31-4B8C-83A1-F6EECF244321}">
                <p14:modId xmlns:p14="http://schemas.microsoft.com/office/powerpoint/2010/main" val="3780135974"/>
              </p:ext>
            </p:extLst>
          </p:nvPr>
        </p:nvGraphicFramePr>
        <p:xfrm>
          <a:off x="1158777" y="1655614"/>
          <a:ext cx="4325925" cy="541015"/>
        </p:xfrm>
        <a:graphic>
          <a:graphicData uri="http://schemas.openxmlformats.org/drawingml/2006/table">
            <a:tbl>
              <a:tblPr>
                <a:tableStyleId>{125E5076-3810-47DD-B79F-674D7AD40C01}</a:tableStyleId>
              </a:tblPr>
              <a:tblGrid>
                <a:gridCol w="507463">
                  <a:extLst>
                    <a:ext uri="{9D8B030D-6E8A-4147-A177-3AD203B41FA5}">
                      <a16:colId xmlns:a16="http://schemas.microsoft.com/office/drawing/2014/main" val="20000"/>
                    </a:ext>
                  </a:extLst>
                </a:gridCol>
                <a:gridCol w="1451187">
                  <a:extLst>
                    <a:ext uri="{9D8B030D-6E8A-4147-A177-3AD203B41FA5}">
                      <a16:colId xmlns:a16="http://schemas.microsoft.com/office/drawing/2014/main" val="20001"/>
                    </a:ext>
                  </a:extLst>
                </a:gridCol>
                <a:gridCol w="1014550">
                  <a:extLst>
                    <a:ext uri="{9D8B030D-6E8A-4147-A177-3AD203B41FA5}">
                      <a16:colId xmlns:a16="http://schemas.microsoft.com/office/drawing/2014/main" val="20002"/>
                    </a:ext>
                  </a:extLst>
                </a:gridCol>
                <a:gridCol w="1352725">
                  <a:extLst>
                    <a:ext uri="{9D8B030D-6E8A-4147-A177-3AD203B41FA5}">
                      <a16:colId xmlns:a16="http://schemas.microsoft.com/office/drawing/2014/main" val="20003"/>
                    </a:ext>
                  </a:extLst>
                </a:gridCol>
              </a:tblGrid>
              <a:tr h="0">
                <a:tc>
                  <a:txBody>
                    <a:bodyPr/>
                    <a:lstStyle/>
                    <a:p>
                      <a:pPr marL="0" marR="0" lvl="0" indent="0" algn="l" rtl="0">
                        <a:lnSpc>
                          <a:spcPct val="100000"/>
                        </a:lnSpc>
                        <a:spcBef>
                          <a:spcPts val="0"/>
                        </a:spcBef>
                        <a:spcAft>
                          <a:spcPts val="0"/>
                        </a:spcAft>
                        <a:buNone/>
                      </a:pP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Memoria (Kb)</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Tempo (s)</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Dimensione matrice</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182875">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Media</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134753</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22</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rtl="0">
                        <a:lnSpc>
                          <a:spcPct val="100000"/>
                        </a:lnSpc>
                        <a:spcBef>
                          <a:spcPts val="0"/>
                        </a:spcBef>
                        <a:spcAft>
                          <a:spcPts val="0"/>
                        </a:spcAft>
                        <a:buNone/>
                      </a:pP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182875">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Max</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315760</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108</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1498023</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sp>
        <p:nvSpPr>
          <p:cNvPr id="234" name="Google Shape;234;p79"/>
          <p:cNvSpPr txBox="1"/>
          <p:nvPr/>
        </p:nvSpPr>
        <p:spPr>
          <a:xfrm flipH="1">
            <a:off x="371113" y="2453817"/>
            <a:ext cx="5901255" cy="1991455"/>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I picchi raggiunti dal distacco Matlab-Octave si ottengono con la matrice di dimensione specificata (Hook_1498), nonché la matrice che richiede più risorse per entrambi gli ambienti per essere manipolata. </a:t>
            </a:r>
          </a:p>
          <a:p>
            <a:pPr marL="0" marR="0" lvl="0" indent="0" algn="just" rtl="0">
              <a:lnSpc>
                <a:spcPct val="115000"/>
              </a:lnSpc>
              <a:spcBef>
                <a:spcPts val="0"/>
              </a:spcBef>
              <a:spcAft>
                <a:spcPts val="0"/>
              </a:spcAft>
              <a:buClr>
                <a:schemeClr val="dk1"/>
              </a:buClr>
              <a:buSzPts val="1100"/>
              <a:buFont typeface="Arial"/>
              <a:buNone/>
            </a:pPr>
            <a:endParaRPr lang="en" sz="1200"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Per quanto riguarda invece l’ultimo parametro, ovvero l’errore relativo, possiamo osservare addirittura casi in cui quest’ultimo assuma dei valori più bassi nell’ambiente Open Source;</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0" name="Google Shape;230;p79"/>
          <p:cNvSpPr txBox="1">
            <a:spLocks noGrp="1"/>
          </p:cNvSpPr>
          <p:nvPr>
            <p:ph type="subTitle" idx="4294967295"/>
          </p:nvPr>
        </p:nvSpPr>
        <p:spPr>
          <a:xfrm flipH="1">
            <a:off x="371113" y="360947"/>
            <a:ext cx="5901255" cy="1255371"/>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it-IT" dirty="0"/>
              <a:t>V</a:t>
            </a:r>
            <a:r>
              <a:rPr lang="en" dirty="0"/>
              <a:t>iene di seguito riportata la tabella dei distacchi per gli errori relativi; vengono evidenziati in grigio </a:t>
            </a:r>
            <a:r>
              <a:rPr lang="it-IT" dirty="0"/>
              <a:t>i distacchi qualora il valore più basso di errore si riferisse all’ambiente Matlab, e in verde la situazione opposta;</a:t>
            </a:r>
            <a:endParaRPr sz="1200" b="0" i="0" u="none" strike="noStrike" cap="none" dirty="0">
              <a:solidFill>
                <a:schemeClr val="dk1"/>
              </a:solidFill>
              <a:latin typeface="Catamaran Thin"/>
              <a:ea typeface="Catamaran Thin"/>
              <a:cs typeface="Catamaran Thin"/>
              <a:sym typeface="Catamaran Thin"/>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180428" y="3792538"/>
            <a:ext cx="431241" cy="279209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aphicFrame>
        <p:nvGraphicFramePr>
          <p:cNvPr id="3" name="Tabella 2">
            <a:extLst>
              <a:ext uri="{FF2B5EF4-FFF2-40B4-BE49-F238E27FC236}">
                <a16:creationId xmlns:a16="http://schemas.microsoft.com/office/drawing/2014/main" id="{5B8AE70E-09B0-47D9-AFC7-B41E48984F1A}"/>
              </a:ext>
            </a:extLst>
          </p:cNvPr>
          <p:cNvGraphicFramePr>
            <a:graphicFrameLocks noGrp="1"/>
          </p:cNvGraphicFramePr>
          <p:nvPr>
            <p:extLst>
              <p:ext uri="{D42A27DB-BD31-4B8C-83A1-F6EECF244321}">
                <p14:modId xmlns:p14="http://schemas.microsoft.com/office/powerpoint/2010/main" val="3776775222"/>
              </p:ext>
            </p:extLst>
          </p:nvPr>
        </p:nvGraphicFramePr>
        <p:xfrm>
          <a:off x="1767881" y="1386575"/>
          <a:ext cx="3764239" cy="1645920"/>
        </p:xfrm>
        <a:graphic>
          <a:graphicData uri="http://schemas.openxmlformats.org/drawingml/2006/table">
            <a:tbl>
              <a:tblPr/>
              <a:tblGrid>
                <a:gridCol w="1083680">
                  <a:extLst>
                    <a:ext uri="{9D8B030D-6E8A-4147-A177-3AD203B41FA5}">
                      <a16:colId xmlns:a16="http://schemas.microsoft.com/office/drawing/2014/main" val="541566636"/>
                    </a:ext>
                  </a:extLst>
                </a:gridCol>
                <a:gridCol w="970104">
                  <a:extLst>
                    <a:ext uri="{9D8B030D-6E8A-4147-A177-3AD203B41FA5}">
                      <a16:colId xmlns:a16="http://schemas.microsoft.com/office/drawing/2014/main" val="278271375"/>
                    </a:ext>
                  </a:extLst>
                </a:gridCol>
                <a:gridCol w="1710455">
                  <a:extLst>
                    <a:ext uri="{9D8B030D-6E8A-4147-A177-3AD203B41FA5}">
                      <a16:colId xmlns:a16="http://schemas.microsoft.com/office/drawing/2014/main" val="3574150167"/>
                    </a:ext>
                  </a:extLst>
                </a:gridCol>
              </a:tblGrid>
              <a:tr h="182880">
                <a:tc>
                  <a:txBody>
                    <a:bodyPr/>
                    <a:lstStyle/>
                    <a:p>
                      <a:pPr algn="ctr" fontAlgn="b"/>
                      <a:r>
                        <a:rPr lang="it-IT" sz="1050" b="0" i="0" u="none" strike="noStrike" dirty="0">
                          <a:solidFill>
                            <a:schemeClr val="bg1"/>
                          </a:solidFill>
                          <a:effectLst/>
                          <a:latin typeface="+mn-lt"/>
                        </a:rPr>
                        <a:t>Nome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dirty="0">
                          <a:solidFill>
                            <a:schemeClr val="bg1"/>
                          </a:solidFill>
                          <a:effectLst/>
                          <a:latin typeface="+mn-lt"/>
                        </a:rPr>
                        <a:t>Dimensione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dirty="0">
                          <a:solidFill>
                            <a:schemeClr val="bg1"/>
                          </a:solidFill>
                          <a:effectLst/>
                          <a:latin typeface="+mn-lt"/>
                        </a:rPr>
                        <a:t>Distacchi Errore relativo</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3077929044"/>
                  </a:ext>
                </a:extLst>
              </a:tr>
              <a:tr h="182880">
                <a:tc>
                  <a:txBody>
                    <a:bodyPr/>
                    <a:lstStyle/>
                    <a:p>
                      <a:pPr algn="ctr" fontAlgn="b"/>
                      <a:r>
                        <a:rPr lang="it-IT" sz="1050" b="0" i="0" u="none" strike="noStrike" dirty="0">
                          <a:solidFill>
                            <a:srgbClr val="000000"/>
                          </a:solidFill>
                          <a:effectLst/>
                          <a:latin typeface="+mn-lt"/>
                        </a:rPr>
                        <a:t>GT01R</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7980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7,09241E-16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4112754474"/>
                  </a:ext>
                </a:extLst>
              </a:tr>
              <a:tr h="182880">
                <a:tc>
                  <a:txBody>
                    <a:bodyPr/>
                    <a:lstStyle/>
                    <a:p>
                      <a:pPr algn="ctr" fontAlgn="b"/>
                      <a:r>
                        <a:rPr lang="it-IT" sz="1050" b="0" i="0" u="none" strike="noStrike" dirty="0">
                          <a:solidFill>
                            <a:srgbClr val="000000"/>
                          </a:solidFill>
                          <a:effectLst/>
                          <a:latin typeface="+mn-lt"/>
                        </a:rPr>
                        <a:t>TSC_OPF_1047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8140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3,04358E-11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3160834857"/>
                  </a:ext>
                </a:extLst>
              </a:tr>
              <a:tr h="182880">
                <a:tc>
                  <a:txBody>
                    <a:bodyPr/>
                    <a:lstStyle/>
                    <a:p>
                      <a:pPr algn="ctr" fontAlgn="b"/>
                      <a:r>
                        <a:rPr lang="it-IT" sz="1050" b="0" i="0" u="none" strike="noStrike">
                          <a:solidFill>
                            <a:srgbClr val="000000"/>
                          </a:solidFill>
                          <a:effectLst/>
                          <a:latin typeface="+mn-lt"/>
                        </a:rPr>
                        <a:t>ns3Da</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20414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4,05404E-17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692844311"/>
                  </a:ext>
                </a:extLst>
              </a:tr>
              <a:tr h="182880">
                <a:tc>
                  <a:txBody>
                    <a:bodyPr/>
                    <a:lstStyle/>
                    <a:p>
                      <a:pPr algn="ctr" fontAlgn="b"/>
                      <a:r>
                        <a:rPr lang="it-IT" sz="1050" b="0" i="0" u="none" strike="noStrike">
                          <a:solidFill>
                            <a:srgbClr val="000000"/>
                          </a:solidFill>
                          <a:effectLst/>
                          <a:latin typeface="+mn-lt"/>
                        </a:rPr>
                        <a:t>nd24k</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72000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4,89821E-11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3739554139"/>
                  </a:ext>
                </a:extLst>
              </a:tr>
              <a:tr h="182880">
                <a:tc>
                  <a:txBody>
                    <a:bodyPr/>
                    <a:lstStyle/>
                    <a:p>
                      <a:pPr algn="ctr" fontAlgn="b"/>
                      <a:r>
                        <a:rPr lang="it-IT" sz="1050" b="0" i="0" u="none" strike="noStrike">
                          <a:solidFill>
                            <a:srgbClr val="000000"/>
                          </a:solidFill>
                          <a:effectLst/>
                          <a:latin typeface="+mn-lt"/>
                        </a:rPr>
                        <a:t>ifiss_mat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mn-lt"/>
                        </a:rPr>
                        <a:t>96307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2,76614E-13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2011873265"/>
                  </a:ext>
                </a:extLst>
              </a:tr>
              <a:tr h="182880">
                <a:tc>
                  <a:txBody>
                    <a:bodyPr/>
                    <a:lstStyle/>
                    <a:p>
                      <a:pPr algn="ctr" fontAlgn="b"/>
                      <a:r>
                        <a:rPr lang="it-IT" sz="1050" b="0" i="0" u="none" strike="noStrike">
                          <a:solidFill>
                            <a:srgbClr val="000000"/>
                          </a:solidFill>
                          <a:effectLst/>
                          <a:latin typeface="+mn-lt"/>
                        </a:rPr>
                        <a:t>bundle_adj</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mn-lt"/>
                        </a:rPr>
                        <a:t>513351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1,4838E-10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3676502689"/>
                  </a:ext>
                </a:extLst>
              </a:tr>
              <a:tr h="182880">
                <a:tc>
                  <a:txBody>
                    <a:bodyPr/>
                    <a:lstStyle/>
                    <a:p>
                      <a:pPr algn="ctr" fontAlgn="b"/>
                      <a:r>
                        <a:rPr lang="it-IT" sz="1050" b="0" i="0" u="none" strike="noStrike">
                          <a:solidFill>
                            <a:srgbClr val="000000"/>
                          </a:solidFill>
                          <a:effectLst/>
                          <a:latin typeface="+mn-lt"/>
                        </a:rPr>
                        <a:t>Hook_1498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mn-lt"/>
                        </a:rPr>
                        <a:t>1498023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3,25326E-14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1035864142"/>
                  </a:ext>
                </a:extLst>
              </a:tr>
              <a:tr h="182880">
                <a:tc>
                  <a:txBody>
                    <a:bodyPr/>
                    <a:lstStyle/>
                    <a:p>
                      <a:pPr algn="ctr" fontAlgn="b"/>
                      <a:r>
                        <a:rPr lang="it-IT" sz="1050" b="0" i="0" u="none" strike="noStrike">
                          <a:solidFill>
                            <a:srgbClr val="000000"/>
                          </a:solidFill>
                          <a:effectLst/>
                          <a:latin typeface="+mn-lt"/>
                        </a:rPr>
                        <a:t>G3_circuit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mn-lt"/>
                        </a:rPr>
                        <a:t>1585478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1,41983E-12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90465455"/>
                  </a:ext>
                </a:extLst>
              </a:tr>
            </a:tbl>
          </a:graphicData>
        </a:graphic>
      </p:graphicFrame>
      <p:sp>
        <p:nvSpPr>
          <p:cNvPr id="10" name="Google Shape;230;p79">
            <a:extLst>
              <a:ext uri="{FF2B5EF4-FFF2-40B4-BE49-F238E27FC236}">
                <a16:creationId xmlns:a16="http://schemas.microsoft.com/office/drawing/2014/main" id="{0A32C9EC-B249-4BE7-B12B-3F2CC63DFC94}"/>
              </a:ext>
            </a:extLst>
          </p:cNvPr>
          <p:cNvSpPr txBox="1">
            <a:spLocks/>
          </p:cNvSpPr>
          <p:nvPr/>
        </p:nvSpPr>
        <p:spPr>
          <a:xfrm flipH="1">
            <a:off x="371112" y="3232097"/>
            <a:ext cx="5901255"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Come si evince dalla tabella sopra illustrata, è possibile notare dei casi particolari in cui l’errore relativo sia minore sull’ambiente GNU Octave; tuttavia distacchi più significativi sono ottenuti da Matlab;</a:t>
            </a:r>
          </a:p>
        </p:txBody>
      </p:sp>
    </p:spTree>
    <p:extLst>
      <p:ext uri="{BB962C8B-B14F-4D97-AF65-F5344CB8AC3E}">
        <p14:creationId xmlns:p14="http://schemas.microsoft.com/office/powerpoint/2010/main" val="41700789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1"/>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AMBIENTE LINUX</a:t>
            </a:r>
            <a:endParaRPr/>
          </a:p>
        </p:txBody>
      </p:sp>
      <p:sp>
        <p:nvSpPr>
          <p:cNvPr id="241" name="Google Shape;241;p11"/>
          <p:cNvSpPr/>
          <p:nvPr/>
        </p:nvSpPr>
        <p:spPr>
          <a:xfrm rot="-5400000" flipH="1">
            <a:off x="1469232" y="-1469179"/>
            <a:ext cx="184938" cy="3123295"/>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11"/>
          <p:cNvSpPr/>
          <p:nvPr/>
        </p:nvSpPr>
        <p:spPr>
          <a:xfrm rot="-5400000" flipH="1">
            <a:off x="7784235" y="3707410"/>
            <a:ext cx="165672" cy="270650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3" name="Google Shape;243;p11"/>
          <p:cNvPicPr preferRelativeResize="0"/>
          <p:nvPr/>
        </p:nvPicPr>
        <p:blipFill rotWithShape="1">
          <a:blip r:embed="rId3">
            <a:alphaModFix/>
          </a:blip>
          <a:srcRect l="638" t="1070" r="596" b="1392"/>
          <a:stretch/>
        </p:blipFill>
        <p:spPr>
          <a:xfrm>
            <a:off x="104270" y="175305"/>
            <a:ext cx="7996175" cy="479289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288007" y="3655621"/>
            <a:ext cx="460580" cy="303659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30;p79">
            <a:extLst>
              <a:ext uri="{FF2B5EF4-FFF2-40B4-BE49-F238E27FC236}">
                <a16:creationId xmlns:a16="http://schemas.microsoft.com/office/drawing/2014/main" id="{C0B42A48-D917-4497-8D24-1BA201F70EFB}"/>
              </a:ext>
            </a:extLst>
          </p:cNvPr>
          <p:cNvSpPr txBox="1">
            <a:spLocks/>
          </p:cNvSpPr>
          <p:nvPr/>
        </p:nvSpPr>
        <p:spPr>
          <a:xfrm flipH="1">
            <a:off x="371113" y="351167"/>
            <a:ext cx="5901255"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Contro ogni aspettativa, il quadro sul sistema operativo Linux risulta molto diverso da quello visitato precedentemente; come possiamo notare infatti, l’ambiente open source GNU Octave riesce ad ottenere risultati migliori sul fronte di memoria utilizzata per il 50% delle matrici testate; di seguito mostriamo i casi particolari </a:t>
            </a:r>
          </a:p>
        </p:txBody>
      </p:sp>
      <p:sp>
        <p:nvSpPr>
          <p:cNvPr id="11" name="Google Shape;230;p79">
            <a:extLst>
              <a:ext uri="{FF2B5EF4-FFF2-40B4-BE49-F238E27FC236}">
                <a16:creationId xmlns:a16="http://schemas.microsoft.com/office/drawing/2014/main" id="{25B1ADFC-387A-47AA-9C4A-05ABB453AAFE}"/>
              </a:ext>
            </a:extLst>
          </p:cNvPr>
          <p:cNvSpPr txBox="1">
            <a:spLocks/>
          </p:cNvSpPr>
          <p:nvPr/>
        </p:nvSpPr>
        <p:spPr>
          <a:xfrm flipH="1">
            <a:off x="376572" y="2991713"/>
            <a:ext cx="5931760"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Octave riesce ad elaborare le 4 matrici soprariportate utilizzando meno memoria del programma Matlab, arrivando fino ad un distacco di 12GB per la matrice Hook_1498. Quanto detto non può certo passare inosservato, visto il distacco massimo che ottiene Matlab sui restanti 4 casi, ovvero circa 62MB per l’elaborazione della matrice </a:t>
            </a:r>
            <a:r>
              <a:rPr lang="it-IT" dirty="0" err="1"/>
              <a:t>bundle_adj</a:t>
            </a:r>
            <a:r>
              <a:rPr lang="it-IT" dirty="0"/>
              <a:t>. </a:t>
            </a:r>
          </a:p>
        </p:txBody>
      </p:sp>
      <p:graphicFrame>
        <p:nvGraphicFramePr>
          <p:cNvPr id="3" name="Tabella 2">
            <a:extLst>
              <a:ext uri="{FF2B5EF4-FFF2-40B4-BE49-F238E27FC236}">
                <a16:creationId xmlns:a16="http://schemas.microsoft.com/office/drawing/2014/main" id="{B796E5C2-62E8-4F82-AD9A-0F90F03AA66C}"/>
              </a:ext>
            </a:extLst>
          </p:cNvPr>
          <p:cNvGraphicFramePr>
            <a:graphicFrameLocks noGrp="1"/>
          </p:cNvGraphicFramePr>
          <p:nvPr>
            <p:extLst>
              <p:ext uri="{D42A27DB-BD31-4B8C-83A1-F6EECF244321}">
                <p14:modId xmlns:p14="http://schemas.microsoft.com/office/powerpoint/2010/main" val="3608508114"/>
              </p:ext>
            </p:extLst>
          </p:nvPr>
        </p:nvGraphicFramePr>
        <p:xfrm>
          <a:off x="1126583" y="1576305"/>
          <a:ext cx="4431738" cy="1265276"/>
        </p:xfrm>
        <a:graphic>
          <a:graphicData uri="http://schemas.openxmlformats.org/drawingml/2006/table">
            <a:tbl>
              <a:tblPr>
                <a:tableStyleId>{2DFD5782-D39B-4A9B-941E-41BCCB289B90}</a:tableStyleId>
              </a:tblPr>
              <a:tblGrid>
                <a:gridCol w="1147180">
                  <a:extLst>
                    <a:ext uri="{9D8B030D-6E8A-4147-A177-3AD203B41FA5}">
                      <a16:colId xmlns:a16="http://schemas.microsoft.com/office/drawing/2014/main" val="1741163983"/>
                    </a:ext>
                  </a:extLst>
                </a:gridCol>
                <a:gridCol w="1260329">
                  <a:extLst>
                    <a:ext uri="{9D8B030D-6E8A-4147-A177-3AD203B41FA5}">
                      <a16:colId xmlns:a16="http://schemas.microsoft.com/office/drawing/2014/main" val="862841043"/>
                    </a:ext>
                  </a:extLst>
                </a:gridCol>
                <a:gridCol w="1021956">
                  <a:extLst>
                    <a:ext uri="{9D8B030D-6E8A-4147-A177-3AD203B41FA5}">
                      <a16:colId xmlns:a16="http://schemas.microsoft.com/office/drawing/2014/main" val="3796533485"/>
                    </a:ext>
                  </a:extLst>
                </a:gridCol>
                <a:gridCol w="1002273">
                  <a:extLst>
                    <a:ext uri="{9D8B030D-6E8A-4147-A177-3AD203B41FA5}">
                      <a16:colId xmlns:a16="http://schemas.microsoft.com/office/drawing/2014/main" val="1749066323"/>
                    </a:ext>
                  </a:extLst>
                </a:gridCol>
              </a:tblGrid>
              <a:tr h="310712">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Memoria </a:t>
                      </a:r>
                    </a:p>
                    <a:p>
                      <a:pPr algn="ctr" fontAlgn="b"/>
                      <a:r>
                        <a:rPr lang="it-IT" sz="900" u="none" strike="noStrike" dirty="0">
                          <a:solidFill>
                            <a:schemeClr val="bg1"/>
                          </a:solidFill>
                          <a:effectLst/>
                          <a:latin typeface="Calibri" panose="020F0502020204030204" pitchFamily="34" charset="0"/>
                          <a:cs typeface="Calibri" panose="020F0502020204030204" pitchFamily="34" charset="0"/>
                        </a:rPr>
                        <a:t>(Octave – Matlab) (Kb)</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Dimensione matrice</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Nome</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869159694"/>
                  </a:ext>
                </a:extLst>
              </a:tr>
              <a:tr h="159094">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308.164</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a:effectLst/>
                          <a:latin typeface="Calibri" panose="020F0502020204030204" pitchFamily="34" charset="0"/>
                          <a:cs typeface="Calibri" panose="020F0502020204030204" pitchFamily="34" charset="0"/>
                        </a:rPr>
                        <a:t>20414</a:t>
                      </a:r>
                      <a:endParaRPr lang="it-IT" sz="900" b="0" i="0" u="none" strike="noStrike">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u="none" strike="noStrike">
                          <a:effectLst/>
                          <a:latin typeface="Calibri" panose="020F0502020204030204" pitchFamily="34" charset="0"/>
                          <a:cs typeface="Calibri" panose="020F0502020204030204" pitchFamily="34" charset="0"/>
                        </a:rPr>
                        <a:t>ns3Da</a:t>
                      </a:r>
                      <a:endParaRPr lang="it-IT" sz="900" b="0" i="0" u="none" strike="noStrike">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968497"/>
                  </a:ext>
                </a:extLst>
              </a:tr>
              <a:tr h="159094">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3.570.592</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72000</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u="none" strike="noStrike">
                          <a:effectLst/>
                          <a:latin typeface="Calibri" panose="020F0502020204030204" pitchFamily="34" charset="0"/>
                          <a:cs typeface="Calibri" panose="020F0502020204030204" pitchFamily="34" charset="0"/>
                        </a:rPr>
                        <a:t>nd24k</a:t>
                      </a:r>
                      <a:endParaRPr lang="it-IT" sz="900" b="0" i="0" u="none" strike="noStrike">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85587329"/>
                  </a:ext>
                </a:extLst>
              </a:tr>
              <a:tr h="159094">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12.014.640</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1498023</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u="none" strike="noStrike" dirty="0">
                          <a:effectLst/>
                          <a:latin typeface="Calibri" panose="020F0502020204030204" pitchFamily="34" charset="0"/>
                          <a:cs typeface="Calibri" panose="020F0502020204030204" pitchFamily="34" charset="0"/>
                        </a:rPr>
                        <a:t>Hook_1498</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2703242"/>
                  </a:ext>
                </a:extLst>
              </a:tr>
              <a:tr h="159094">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839.496</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1585478</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u="none" strike="noStrike" dirty="0">
                          <a:effectLst/>
                          <a:latin typeface="Calibri" panose="020F0502020204030204" pitchFamily="34" charset="0"/>
                          <a:cs typeface="Calibri" panose="020F0502020204030204" pitchFamily="34" charset="0"/>
                        </a:rPr>
                        <a:t>G3_circuit</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823317"/>
                  </a:ext>
                </a:extLst>
              </a:tr>
              <a:tr h="159094">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Media</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900" u="none" strike="noStrike" dirty="0">
                          <a:effectLst/>
                          <a:latin typeface="Calibri" panose="020F0502020204030204" pitchFamily="34" charset="0"/>
                          <a:cs typeface="Calibri" panose="020F0502020204030204" pitchFamily="34" charset="0"/>
                        </a:rPr>
                        <a:t>4.183.223</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758646"/>
                  </a:ext>
                </a:extLst>
              </a:tr>
              <a:tr h="159094">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Max</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900" u="none" strike="noStrike" dirty="0">
                          <a:effectLst/>
                          <a:latin typeface="Calibri" panose="020F0502020204030204" pitchFamily="34" charset="0"/>
                          <a:cs typeface="Calibri" panose="020F0502020204030204" pitchFamily="34" charset="0"/>
                        </a:rPr>
                        <a:t>12.014.640</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b="0" i="0" u="none" strike="noStrike" dirty="0">
                          <a:solidFill>
                            <a:srgbClr val="000000"/>
                          </a:solidFill>
                          <a:effectLst/>
                          <a:latin typeface="Calibri" panose="020F0502020204030204" pitchFamily="34" charset="0"/>
                          <a:cs typeface="Calibri" panose="020F0502020204030204" pitchFamily="34" charset="0"/>
                        </a:rPr>
                        <a:t>1498023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b="0" i="0" u="none" strike="noStrike" dirty="0">
                          <a:solidFill>
                            <a:srgbClr val="000000"/>
                          </a:solidFill>
                          <a:effectLst/>
                          <a:latin typeface="Calibri" panose="020F0502020204030204" pitchFamily="34" charset="0"/>
                          <a:cs typeface="Calibri" panose="020F0502020204030204" pitchFamily="34" charset="0"/>
                        </a:rPr>
                        <a:t>Hook_1498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65168440"/>
                  </a:ext>
                </a:extLst>
              </a:tr>
            </a:tbl>
          </a:graphicData>
        </a:graphic>
      </p:graphicFrame>
    </p:spTree>
    <p:extLst>
      <p:ext uri="{BB962C8B-B14F-4D97-AF65-F5344CB8AC3E}">
        <p14:creationId xmlns:p14="http://schemas.microsoft.com/office/powerpoint/2010/main" val="13225727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288007" y="3655621"/>
            <a:ext cx="460580" cy="303659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30;p79">
            <a:extLst>
              <a:ext uri="{FF2B5EF4-FFF2-40B4-BE49-F238E27FC236}">
                <a16:creationId xmlns:a16="http://schemas.microsoft.com/office/drawing/2014/main" id="{C0B42A48-D917-4497-8D24-1BA201F70EFB}"/>
              </a:ext>
            </a:extLst>
          </p:cNvPr>
          <p:cNvSpPr txBox="1">
            <a:spLocks/>
          </p:cNvSpPr>
          <p:nvPr/>
        </p:nvSpPr>
        <p:spPr>
          <a:xfrm flipH="1">
            <a:off x="371113" y="351167"/>
            <a:ext cx="5901255"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Per quanto riguarda i tempi di elaborazione generalmente si ottengono risultati migliori su Matlab; riportiamo di seguito la tabella dei distacchi, evidenziando in arancione qualora il tempo di riferimento fosse migliore su Matlab e in blu la situazione opposta:</a:t>
            </a:r>
          </a:p>
        </p:txBody>
      </p:sp>
      <p:graphicFrame>
        <p:nvGraphicFramePr>
          <p:cNvPr id="5" name="Tabella 4">
            <a:extLst>
              <a:ext uri="{FF2B5EF4-FFF2-40B4-BE49-F238E27FC236}">
                <a16:creationId xmlns:a16="http://schemas.microsoft.com/office/drawing/2014/main" id="{33C5AC8F-3D2D-4CF0-AE88-3099EBFBEA2C}"/>
              </a:ext>
            </a:extLst>
          </p:cNvPr>
          <p:cNvGraphicFramePr>
            <a:graphicFrameLocks noGrp="1"/>
          </p:cNvGraphicFramePr>
          <p:nvPr>
            <p:extLst>
              <p:ext uri="{D42A27DB-BD31-4B8C-83A1-F6EECF244321}">
                <p14:modId xmlns:p14="http://schemas.microsoft.com/office/powerpoint/2010/main" val="1891182845"/>
              </p:ext>
            </p:extLst>
          </p:nvPr>
        </p:nvGraphicFramePr>
        <p:xfrm>
          <a:off x="1705537" y="1287509"/>
          <a:ext cx="3502143" cy="1508760"/>
        </p:xfrm>
        <a:graphic>
          <a:graphicData uri="http://schemas.openxmlformats.org/drawingml/2006/table">
            <a:tbl>
              <a:tblPr/>
              <a:tblGrid>
                <a:gridCol w="1142543">
                  <a:extLst>
                    <a:ext uri="{9D8B030D-6E8A-4147-A177-3AD203B41FA5}">
                      <a16:colId xmlns:a16="http://schemas.microsoft.com/office/drawing/2014/main" val="2286389117"/>
                    </a:ext>
                  </a:extLst>
                </a:gridCol>
                <a:gridCol w="1204638">
                  <a:extLst>
                    <a:ext uri="{9D8B030D-6E8A-4147-A177-3AD203B41FA5}">
                      <a16:colId xmlns:a16="http://schemas.microsoft.com/office/drawing/2014/main" val="3746686461"/>
                    </a:ext>
                  </a:extLst>
                </a:gridCol>
                <a:gridCol w="1154962">
                  <a:extLst>
                    <a:ext uri="{9D8B030D-6E8A-4147-A177-3AD203B41FA5}">
                      <a16:colId xmlns:a16="http://schemas.microsoft.com/office/drawing/2014/main" val="127142268"/>
                    </a:ext>
                  </a:extLst>
                </a:gridCol>
              </a:tblGrid>
              <a:tr h="161743">
                <a:tc>
                  <a:txBody>
                    <a:bodyPr/>
                    <a:lstStyle/>
                    <a:p>
                      <a:pPr algn="ctr" fontAlgn="b"/>
                      <a:r>
                        <a:rPr lang="it-IT" sz="1050" b="0" i="0" u="none" strike="noStrike" dirty="0">
                          <a:solidFill>
                            <a:schemeClr val="bg1"/>
                          </a:solidFill>
                          <a:effectLst/>
                          <a:latin typeface="Calibri" panose="020F0502020204030204" pitchFamily="34" charset="0"/>
                        </a:rPr>
                        <a:t>Nome matrice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dirty="0">
                          <a:solidFill>
                            <a:schemeClr val="bg1"/>
                          </a:solidFill>
                          <a:effectLst/>
                          <a:latin typeface="Calibri" panose="020F0502020204030204" pitchFamily="34" charset="0"/>
                        </a:rPr>
                        <a:t>Dimensione matrice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00" b="0" i="0" u="none" strike="noStrike" dirty="0">
                          <a:solidFill>
                            <a:schemeClr val="bg1"/>
                          </a:solidFill>
                          <a:effectLst/>
                          <a:latin typeface="Calibri" panose="020F0502020204030204" pitchFamily="34" charset="0"/>
                        </a:rPr>
                        <a:t>Distacco Tempi (s)</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63389786"/>
                  </a:ext>
                </a:extLst>
              </a:tr>
              <a:tr h="161743">
                <a:tc>
                  <a:txBody>
                    <a:bodyPr/>
                    <a:lstStyle/>
                    <a:p>
                      <a:pPr algn="ctr" fontAlgn="b"/>
                      <a:r>
                        <a:rPr lang="it-IT" sz="1050" b="0" i="0" u="none" strike="noStrike" dirty="0">
                          <a:solidFill>
                            <a:srgbClr val="000000"/>
                          </a:solidFill>
                          <a:effectLst/>
                          <a:latin typeface="Calibri" panose="020F0502020204030204" pitchFamily="34" charset="0"/>
                        </a:rPr>
                        <a:t>GT01R</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7980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0,67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8CBAD"/>
                    </a:solidFill>
                  </a:tcPr>
                </a:tc>
                <a:extLst>
                  <a:ext uri="{0D108BD9-81ED-4DB2-BD59-A6C34878D82A}">
                    <a16:rowId xmlns:a16="http://schemas.microsoft.com/office/drawing/2014/main" val="2227885189"/>
                  </a:ext>
                </a:extLst>
              </a:tr>
              <a:tr h="161743">
                <a:tc>
                  <a:txBody>
                    <a:bodyPr/>
                    <a:lstStyle/>
                    <a:p>
                      <a:pPr algn="ctr" fontAlgn="b"/>
                      <a:r>
                        <a:rPr lang="it-IT" sz="1050" b="0" i="0" u="none" strike="noStrike" dirty="0">
                          <a:solidFill>
                            <a:srgbClr val="000000"/>
                          </a:solidFill>
                          <a:effectLst/>
                          <a:latin typeface="Calibri" panose="020F0502020204030204" pitchFamily="34" charset="0"/>
                        </a:rPr>
                        <a:t>TSC_OPF_1047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8140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0,41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extLst>
                  <a:ext uri="{0D108BD9-81ED-4DB2-BD59-A6C34878D82A}">
                    <a16:rowId xmlns:a16="http://schemas.microsoft.com/office/drawing/2014/main" val="2496988687"/>
                  </a:ext>
                </a:extLst>
              </a:tr>
              <a:tr h="161743">
                <a:tc>
                  <a:txBody>
                    <a:bodyPr/>
                    <a:lstStyle/>
                    <a:p>
                      <a:pPr algn="ctr" fontAlgn="b"/>
                      <a:r>
                        <a:rPr lang="it-IT" sz="1050" b="0" i="0" u="none" strike="noStrike" dirty="0">
                          <a:solidFill>
                            <a:srgbClr val="000000"/>
                          </a:solidFill>
                          <a:effectLst/>
                          <a:latin typeface="Calibri" panose="020F0502020204030204" pitchFamily="34" charset="0"/>
                        </a:rPr>
                        <a:t>ns3Da</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20414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a:solidFill>
                            <a:srgbClr val="000000"/>
                          </a:solidFill>
                          <a:effectLst/>
                          <a:latin typeface="Calibri" panose="020F0502020204030204" pitchFamily="34" charset="0"/>
                        </a:rPr>
                        <a:t>0,38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extLst>
                  <a:ext uri="{0D108BD9-81ED-4DB2-BD59-A6C34878D82A}">
                    <a16:rowId xmlns:a16="http://schemas.microsoft.com/office/drawing/2014/main" val="2956467079"/>
                  </a:ext>
                </a:extLst>
              </a:tr>
              <a:tr h="161743">
                <a:tc>
                  <a:txBody>
                    <a:bodyPr/>
                    <a:lstStyle/>
                    <a:p>
                      <a:pPr algn="ctr" fontAlgn="b"/>
                      <a:r>
                        <a:rPr lang="it-IT" sz="1050" b="0" i="0" u="none" strike="noStrike" dirty="0">
                          <a:solidFill>
                            <a:srgbClr val="000000"/>
                          </a:solidFill>
                          <a:effectLst/>
                          <a:latin typeface="Calibri" panose="020F0502020204030204" pitchFamily="34" charset="0"/>
                        </a:rPr>
                        <a:t>nd24k</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72000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6,03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extLst>
                  <a:ext uri="{0D108BD9-81ED-4DB2-BD59-A6C34878D82A}">
                    <a16:rowId xmlns:a16="http://schemas.microsoft.com/office/drawing/2014/main" val="1816352726"/>
                  </a:ext>
                </a:extLst>
              </a:tr>
              <a:tr h="161743">
                <a:tc>
                  <a:txBody>
                    <a:bodyPr/>
                    <a:lstStyle/>
                    <a:p>
                      <a:pPr algn="ctr" fontAlgn="b"/>
                      <a:r>
                        <a:rPr lang="it-IT" sz="1050" b="0" i="0" u="none" strike="noStrike" dirty="0" err="1">
                          <a:solidFill>
                            <a:srgbClr val="000000"/>
                          </a:solidFill>
                          <a:effectLst/>
                          <a:latin typeface="Calibri" panose="020F0502020204030204" pitchFamily="34" charset="0"/>
                        </a:rPr>
                        <a:t>ifiss_mat</a:t>
                      </a:r>
                      <a:endParaRPr lang="it-IT" sz="1050" b="0" i="0" u="none" strike="noStrike" dirty="0">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96307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a:solidFill>
                            <a:srgbClr val="000000"/>
                          </a:solidFill>
                          <a:effectLst/>
                          <a:latin typeface="Calibri" panose="020F0502020204030204" pitchFamily="34" charset="0"/>
                        </a:rPr>
                        <a:t>0,39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extLst>
                  <a:ext uri="{0D108BD9-81ED-4DB2-BD59-A6C34878D82A}">
                    <a16:rowId xmlns:a16="http://schemas.microsoft.com/office/drawing/2014/main" val="2467184752"/>
                  </a:ext>
                </a:extLst>
              </a:tr>
              <a:tr h="161743">
                <a:tc>
                  <a:txBody>
                    <a:bodyPr/>
                    <a:lstStyle/>
                    <a:p>
                      <a:pPr algn="ctr" fontAlgn="b"/>
                      <a:r>
                        <a:rPr lang="it-IT" sz="1050" b="0" i="0" u="none" strike="noStrike">
                          <a:solidFill>
                            <a:srgbClr val="000000"/>
                          </a:solidFill>
                          <a:effectLst/>
                          <a:latin typeface="Calibri" panose="020F0502020204030204" pitchFamily="34" charset="0"/>
                        </a:rPr>
                        <a:t>bundle_adj</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513351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13,04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8CBAD"/>
                    </a:solidFill>
                  </a:tcPr>
                </a:tc>
                <a:extLst>
                  <a:ext uri="{0D108BD9-81ED-4DB2-BD59-A6C34878D82A}">
                    <a16:rowId xmlns:a16="http://schemas.microsoft.com/office/drawing/2014/main" val="670777281"/>
                  </a:ext>
                </a:extLst>
              </a:tr>
              <a:tr h="161743">
                <a:tc>
                  <a:txBody>
                    <a:bodyPr/>
                    <a:lstStyle/>
                    <a:p>
                      <a:pPr algn="ctr" fontAlgn="b"/>
                      <a:r>
                        <a:rPr lang="it-IT" sz="1050" b="0" i="0" u="none" strike="noStrike">
                          <a:solidFill>
                            <a:srgbClr val="000000"/>
                          </a:solidFill>
                          <a:effectLst/>
                          <a:latin typeface="Calibri" panose="020F0502020204030204" pitchFamily="34" charset="0"/>
                        </a:rPr>
                        <a:t>Hook_1498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1498023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687,47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8CBAD"/>
                    </a:solidFill>
                  </a:tcPr>
                </a:tc>
                <a:extLst>
                  <a:ext uri="{0D108BD9-81ED-4DB2-BD59-A6C34878D82A}">
                    <a16:rowId xmlns:a16="http://schemas.microsoft.com/office/drawing/2014/main" val="2576210472"/>
                  </a:ext>
                </a:extLst>
              </a:tr>
              <a:tr h="161743">
                <a:tc>
                  <a:txBody>
                    <a:bodyPr/>
                    <a:lstStyle/>
                    <a:p>
                      <a:pPr algn="ctr" fontAlgn="b"/>
                      <a:r>
                        <a:rPr lang="it-IT" sz="1050" b="0" i="0" u="none" strike="noStrike" dirty="0">
                          <a:solidFill>
                            <a:srgbClr val="000000"/>
                          </a:solidFill>
                          <a:effectLst/>
                          <a:latin typeface="Calibri" panose="020F0502020204030204" pitchFamily="34" charset="0"/>
                        </a:rPr>
                        <a:t>G3_circuit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1585478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215,59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8CBAD"/>
                    </a:solidFill>
                  </a:tcPr>
                </a:tc>
                <a:extLst>
                  <a:ext uri="{0D108BD9-81ED-4DB2-BD59-A6C34878D82A}">
                    <a16:rowId xmlns:a16="http://schemas.microsoft.com/office/drawing/2014/main" val="2287504440"/>
                  </a:ext>
                </a:extLst>
              </a:tr>
            </a:tbl>
          </a:graphicData>
        </a:graphic>
      </p:graphicFrame>
      <p:sp>
        <p:nvSpPr>
          <p:cNvPr id="12" name="Google Shape;230;p79">
            <a:extLst>
              <a:ext uri="{FF2B5EF4-FFF2-40B4-BE49-F238E27FC236}">
                <a16:creationId xmlns:a16="http://schemas.microsoft.com/office/drawing/2014/main" id="{BD6DEF60-E037-40BA-816F-C55F33AB827B}"/>
              </a:ext>
            </a:extLst>
          </p:cNvPr>
          <p:cNvSpPr txBox="1">
            <a:spLocks/>
          </p:cNvSpPr>
          <p:nvPr/>
        </p:nvSpPr>
        <p:spPr>
          <a:xfrm flipH="1">
            <a:off x="407077" y="2909277"/>
            <a:ext cx="5901255"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Nonostante Octave riesca ad ottenere talvolta dei tempi leggermente migliori rispetto a quelli dell’ambiente proprietario, il distacco non è così significativo da compensare l’enorme differenza tra le esecuzioni più performanti di Matlab: si parla di differenze di circa 11 minuti per la matrice più grande,  Hook_1498. </a:t>
            </a:r>
          </a:p>
        </p:txBody>
      </p:sp>
    </p:spTree>
    <p:extLst>
      <p:ext uri="{BB962C8B-B14F-4D97-AF65-F5344CB8AC3E}">
        <p14:creationId xmlns:p14="http://schemas.microsoft.com/office/powerpoint/2010/main" val="12436136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288007" y="3655621"/>
            <a:ext cx="460580" cy="303659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30;p79">
            <a:extLst>
              <a:ext uri="{FF2B5EF4-FFF2-40B4-BE49-F238E27FC236}">
                <a16:creationId xmlns:a16="http://schemas.microsoft.com/office/drawing/2014/main" id="{C0B42A48-D917-4497-8D24-1BA201F70EFB}"/>
              </a:ext>
            </a:extLst>
          </p:cNvPr>
          <p:cNvSpPr txBox="1">
            <a:spLocks/>
          </p:cNvSpPr>
          <p:nvPr/>
        </p:nvSpPr>
        <p:spPr>
          <a:xfrm flipH="1">
            <a:off x="371112" y="351167"/>
            <a:ext cx="5937219"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Poniamo infine l’attenzione sull’ultimo parametro di confronto, nonché l’errore relativo; come per il precedente sistema operativo possiamo esaminare dei casi in cui l’ambiente open source sia in grado di ottenere dei valori minori rispetto a Matlab:</a:t>
            </a:r>
          </a:p>
        </p:txBody>
      </p:sp>
      <p:graphicFrame>
        <p:nvGraphicFramePr>
          <p:cNvPr id="6" name="Tabella 5">
            <a:extLst>
              <a:ext uri="{FF2B5EF4-FFF2-40B4-BE49-F238E27FC236}">
                <a16:creationId xmlns:a16="http://schemas.microsoft.com/office/drawing/2014/main" id="{422345CE-FDFE-4E29-9CBD-26608D3031D3}"/>
              </a:ext>
            </a:extLst>
          </p:cNvPr>
          <p:cNvGraphicFramePr>
            <a:graphicFrameLocks noGrp="1"/>
          </p:cNvGraphicFramePr>
          <p:nvPr>
            <p:extLst>
              <p:ext uri="{D42A27DB-BD31-4B8C-83A1-F6EECF244321}">
                <p14:modId xmlns:p14="http://schemas.microsoft.com/office/powerpoint/2010/main" val="74940926"/>
              </p:ext>
            </p:extLst>
          </p:nvPr>
        </p:nvGraphicFramePr>
        <p:xfrm>
          <a:off x="1704340" y="1412875"/>
          <a:ext cx="3581400" cy="1645920"/>
        </p:xfrm>
        <a:graphic>
          <a:graphicData uri="http://schemas.openxmlformats.org/drawingml/2006/table">
            <a:tbl>
              <a:tblPr/>
              <a:tblGrid>
                <a:gridCol w="1168400">
                  <a:extLst>
                    <a:ext uri="{9D8B030D-6E8A-4147-A177-3AD203B41FA5}">
                      <a16:colId xmlns:a16="http://schemas.microsoft.com/office/drawing/2014/main" val="3063553020"/>
                    </a:ext>
                  </a:extLst>
                </a:gridCol>
                <a:gridCol w="1231900">
                  <a:extLst>
                    <a:ext uri="{9D8B030D-6E8A-4147-A177-3AD203B41FA5}">
                      <a16:colId xmlns:a16="http://schemas.microsoft.com/office/drawing/2014/main" val="2970922144"/>
                    </a:ext>
                  </a:extLst>
                </a:gridCol>
                <a:gridCol w="1181100">
                  <a:extLst>
                    <a:ext uri="{9D8B030D-6E8A-4147-A177-3AD203B41FA5}">
                      <a16:colId xmlns:a16="http://schemas.microsoft.com/office/drawing/2014/main" val="4050559466"/>
                    </a:ext>
                  </a:extLst>
                </a:gridCol>
              </a:tblGrid>
              <a:tr h="182880">
                <a:tc>
                  <a:txBody>
                    <a:bodyPr/>
                    <a:lstStyle/>
                    <a:p>
                      <a:pPr algn="ctr" fontAlgn="b"/>
                      <a:r>
                        <a:rPr lang="it-IT" sz="1050" b="0" i="0" u="none" strike="noStrike" dirty="0">
                          <a:solidFill>
                            <a:schemeClr val="bg1"/>
                          </a:solidFill>
                          <a:effectLst/>
                          <a:latin typeface="Calibri" panose="020F0502020204030204" pitchFamily="34" charset="0"/>
                        </a:rPr>
                        <a:t>Nome matrice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a:solidFill>
                            <a:schemeClr val="bg1"/>
                          </a:solidFill>
                          <a:effectLst/>
                          <a:latin typeface="Calibri" panose="020F0502020204030204" pitchFamily="34" charset="0"/>
                        </a:rPr>
                        <a:t>Dimensione matrice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dirty="0">
                          <a:solidFill>
                            <a:schemeClr val="bg1"/>
                          </a:solidFill>
                          <a:effectLst/>
                          <a:latin typeface="Calibri" panose="020F0502020204030204" pitchFamily="34" charset="0"/>
                        </a:rPr>
                        <a:t>Errore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3848654143"/>
                  </a:ext>
                </a:extLst>
              </a:tr>
              <a:tr h="182880">
                <a:tc>
                  <a:txBody>
                    <a:bodyPr/>
                    <a:lstStyle/>
                    <a:p>
                      <a:pPr algn="ctr" fontAlgn="b"/>
                      <a:r>
                        <a:rPr lang="it-IT" sz="1050" b="0" i="0" u="none" strike="noStrike" dirty="0">
                          <a:solidFill>
                            <a:srgbClr val="000000"/>
                          </a:solidFill>
                          <a:effectLst/>
                          <a:latin typeface="Calibri" panose="020F0502020204030204" pitchFamily="34" charset="0"/>
                        </a:rPr>
                        <a:t>GT01R</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7980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1,45639E-15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1719381187"/>
                  </a:ext>
                </a:extLst>
              </a:tr>
              <a:tr h="182880">
                <a:tc>
                  <a:txBody>
                    <a:bodyPr/>
                    <a:lstStyle/>
                    <a:p>
                      <a:pPr algn="ctr" fontAlgn="b"/>
                      <a:r>
                        <a:rPr lang="it-IT" sz="1050" b="0" i="0" u="none" strike="noStrike" dirty="0">
                          <a:solidFill>
                            <a:srgbClr val="000000"/>
                          </a:solidFill>
                          <a:effectLst/>
                          <a:latin typeface="Calibri" panose="020F0502020204030204" pitchFamily="34" charset="0"/>
                        </a:rPr>
                        <a:t>TSC_OPF_1047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8140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1,48213E-11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2392920043"/>
                  </a:ext>
                </a:extLst>
              </a:tr>
              <a:tr h="182880">
                <a:tc>
                  <a:txBody>
                    <a:bodyPr/>
                    <a:lstStyle/>
                    <a:p>
                      <a:pPr algn="ctr" fontAlgn="b"/>
                      <a:r>
                        <a:rPr lang="it-IT" sz="1050" b="0" i="0" u="none" strike="noStrike" dirty="0">
                          <a:solidFill>
                            <a:srgbClr val="000000"/>
                          </a:solidFill>
                          <a:effectLst/>
                          <a:latin typeface="Calibri" panose="020F0502020204030204" pitchFamily="34" charset="0"/>
                        </a:rPr>
                        <a:t>ns3Da</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20414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1,29464E-16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228679310"/>
                  </a:ext>
                </a:extLst>
              </a:tr>
              <a:tr h="182880">
                <a:tc>
                  <a:txBody>
                    <a:bodyPr/>
                    <a:lstStyle/>
                    <a:p>
                      <a:pPr algn="ctr" fontAlgn="b"/>
                      <a:r>
                        <a:rPr lang="it-IT" sz="1050" b="0" i="0" u="none" strike="noStrike" dirty="0">
                          <a:solidFill>
                            <a:srgbClr val="000000"/>
                          </a:solidFill>
                          <a:effectLst/>
                          <a:latin typeface="Calibri" panose="020F0502020204030204" pitchFamily="34" charset="0"/>
                        </a:rPr>
                        <a:t>nd24k</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72000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6,88495E-13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2190916849"/>
                  </a:ext>
                </a:extLst>
              </a:tr>
              <a:tr h="182880">
                <a:tc>
                  <a:txBody>
                    <a:bodyPr/>
                    <a:lstStyle/>
                    <a:p>
                      <a:pPr algn="ctr" fontAlgn="b"/>
                      <a:r>
                        <a:rPr lang="it-IT" sz="1050" b="0" i="0" u="none" strike="noStrike">
                          <a:solidFill>
                            <a:srgbClr val="000000"/>
                          </a:solidFill>
                          <a:effectLst/>
                          <a:latin typeface="Calibri" panose="020F0502020204030204" pitchFamily="34" charset="0"/>
                        </a:rPr>
                        <a:t>ifiss_mat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96307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9,38474E-15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2099570312"/>
                  </a:ext>
                </a:extLst>
              </a:tr>
              <a:tr h="182880">
                <a:tc>
                  <a:txBody>
                    <a:bodyPr/>
                    <a:lstStyle/>
                    <a:p>
                      <a:pPr algn="ctr" fontAlgn="b"/>
                      <a:r>
                        <a:rPr lang="it-IT" sz="1050" b="0" i="0" u="none" strike="noStrike">
                          <a:solidFill>
                            <a:srgbClr val="000000"/>
                          </a:solidFill>
                          <a:effectLst/>
                          <a:latin typeface="Calibri" panose="020F0502020204030204" pitchFamily="34" charset="0"/>
                        </a:rPr>
                        <a:t>bundle_adj</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513351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1,4838E-10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195117495"/>
                  </a:ext>
                </a:extLst>
              </a:tr>
              <a:tr h="182880">
                <a:tc>
                  <a:txBody>
                    <a:bodyPr/>
                    <a:lstStyle/>
                    <a:p>
                      <a:pPr algn="ctr" fontAlgn="b"/>
                      <a:r>
                        <a:rPr lang="it-IT" sz="1050" b="0" i="0" u="none" strike="noStrike">
                          <a:solidFill>
                            <a:srgbClr val="000000"/>
                          </a:solidFill>
                          <a:effectLst/>
                          <a:latin typeface="Calibri" panose="020F0502020204030204" pitchFamily="34" charset="0"/>
                        </a:rPr>
                        <a:t>Hook_1498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1498023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3,77716E-15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1823148566"/>
                  </a:ext>
                </a:extLst>
              </a:tr>
              <a:tr h="182880">
                <a:tc>
                  <a:txBody>
                    <a:bodyPr/>
                    <a:lstStyle/>
                    <a:p>
                      <a:pPr algn="ctr" fontAlgn="b"/>
                      <a:r>
                        <a:rPr lang="it-IT" sz="1050" b="0" i="0" u="none" strike="noStrike">
                          <a:solidFill>
                            <a:srgbClr val="000000"/>
                          </a:solidFill>
                          <a:effectLst/>
                          <a:latin typeface="Calibri" panose="020F0502020204030204" pitchFamily="34" charset="0"/>
                        </a:rPr>
                        <a:t>G3_circuit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1585478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3,94381E-13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3904972088"/>
                  </a:ext>
                </a:extLst>
              </a:tr>
            </a:tbl>
          </a:graphicData>
        </a:graphic>
      </p:graphicFrame>
      <p:sp>
        <p:nvSpPr>
          <p:cNvPr id="13" name="Google Shape;230;p79">
            <a:extLst>
              <a:ext uri="{FF2B5EF4-FFF2-40B4-BE49-F238E27FC236}">
                <a16:creationId xmlns:a16="http://schemas.microsoft.com/office/drawing/2014/main" id="{33AA8604-F00D-41A9-9179-6C31BF1C9AA1}"/>
              </a:ext>
            </a:extLst>
          </p:cNvPr>
          <p:cNvSpPr txBox="1">
            <a:spLocks/>
          </p:cNvSpPr>
          <p:nvPr/>
        </p:nvSpPr>
        <p:spPr>
          <a:xfrm flipH="1">
            <a:off x="371110" y="3221368"/>
            <a:ext cx="5937219" cy="6932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Proprio come per il sistema operativo Windows, Matlab ottiene i valori più alti di distacchi per il parametro in questione.  </a:t>
            </a:r>
          </a:p>
        </p:txBody>
      </p:sp>
    </p:spTree>
    <p:extLst>
      <p:ext uri="{BB962C8B-B14F-4D97-AF65-F5344CB8AC3E}">
        <p14:creationId xmlns:p14="http://schemas.microsoft.com/office/powerpoint/2010/main" val="867804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5122" name="Picture 2" descr="Checkered Flag | Club Penguin Online Wiki | Fandom">
            <a:extLst>
              <a:ext uri="{FF2B5EF4-FFF2-40B4-BE49-F238E27FC236}">
                <a16:creationId xmlns:a16="http://schemas.microsoft.com/office/drawing/2014/main" id="{93C6134A-8959-4D36-9DF5-35E53EAB33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327984">
            <a:off x="2378771" y="717114"/>
            <a:ext cx="3173151" cy="4206633"/>
          </a:xfrm>
          <a:prstGeom prst="rect">
            <a:avLst/>
          </a:prstGeom>
          <a:noFill/>
          <a:extLst>
            <a:ext uri="{909E8E84-426E-40DD-AFC4-6F175D3DCCD1}">
              <a14:hiddenFill xmlns:a14="http://schemas.microsoft.com/office/drawing/2010/main">
                <a:solidFill>
                  <a:srgbClr val="FFFFFF"/>
                </a:solidFill>
              </a14:hiddenFill>
            </a:ext>
          </a:extLst>
        </p:spPr>
      </p:pic>
      <p:sp>
        <p:nvSpPr>
          <p:cNvPr id="211" name="Google Shape;211;p9"/>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9"/>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9"/>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dirty="0">
                <a:solidFill>
                  <a:schemeClr val="lt1"/>
                </a:solidFill>
              </a:rPr>
              <a:t>CONCLUSIONI</a:t>
            </a:r>
            <a:endParaRPr dirty="0">
              <a:solidFill>
                <a:schemeClr val="lt1"/>
              </a:solidFill>
            </a:endParaRPr>
          </a:p>
        </p:txBody>
      </p:sp>
      <p:sp>
        <p:nvSpPr>
          <p:cNvPr id="214" name="Google Shape;214;p9"/>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dirty="0">
                <a:solidFill>
                  <a:schemeClr val="lt1"/>
                </a:solidFill>
              </a:rPr>
              <a:t>05</a:t>
            </a:r>
            <a:endParaRPr dirty="0">
              <a:solidFill>
                <a:schemeClr val="lt1"/>
              </a:solidFill>
            </a:endParaRPr>
          </a:p>
        </p:txBody>
      </p:sp>
    </p:spTree>
    <p:extLst>
      <p:ext uri="{BB962C8B-B14F-4D97-AF65-F5344CB8AC3E}">
        <p14:creationId xmlns:p14="http://schemas.microsoft.com/office/powerpoint/2010/main" val="2393137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
          <p:cNvSpPr txBox="1">
            <a:spLocks noGrp="1"/>
          </p:cNvSpPr>
          <p:nvPr>
            <p:ph type="ctrTitle" idx="9"/>
          </p:nvPr>
        </p:nvSpPr>
        <p:spPr>
          <a:xfrm rot="5400000">
            <a:off x="6672869" y="1646270"/>
            <a:ext cx="2913300" cy="487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 sz="2400"/>
              <a:t>SOMMARIO</a:t>
            </a:r>
            <a:endParaRPr sz="2400"/>
          </a:p>
        </p:txBody>
      </p:sp>
      <p:sp>
        <p:nvSpPr>
          <p:cNvPr id="137" name="Google Shape;137;p2"/>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2"/>
          <p:cNvSpPr txBox="1">
            <a:spLocks noGrp="1"/>
          </p:cNvSpPr>
          <p:nvPr>
            <p:ph type="subTitle" idx="7"/>
          </p:nvPr>
        </p:nvSpPr>
        <p:spPr>
          <a:xfrm>
            <a:off x="3427998" y="2541642"/>
            <a:ext cx="19065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t>Descrizione dell’ambiente Open Source Gnu Octave</a:t>
            </a:r>
            <a:endParaRPr/>
          </a:p>
        </p:txBody>
      </p:sp>
      <p:sp>
        <p:nvSpPr>
          <p:cNvPr id="139" name="Google Shape;139;p2"/>
          <p:cNvSpPr txBox="1">
            <a:spLocks noGrp="1"/>
          </p:cNvSpPr>
          <p:nvPr>
            <p:ph type="ctrTitle" idx="6"/>
          </p:nvPr>
        </p:nvSpPr>
        <p:spPr>
          <a:xfrm>
            <a:off x="3428000" y="2127543"/>
            <a:ext cx="22518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GNU OCTAVE</a:t>
            </a:r>
            <a:endParaRPr/>
          </a:p>
        </p:txBody>
      </p:sp>
      <p:sp>
        <p:nvSpPr>
          <p:cNvPr id="140" name="Google Shape;140;p2"/>
          <p:cNvSpPr txBox="1">
            <a:spLocks noGrp="1"/>
          </p:cNvSpPr>
          <p:nvPr>
            <p:ph type="title" idx="8"/>
          </p:nvPr>
        </p:nvSpPr>
        <p:spPr>
          <a:xfrm>
            <a:off x="2023008" y="2389908"/>
            <a:ext cx="15735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solidFill>
                  <a:schemeClr val="lt1"/>
                </a:solidFill>
              </a:rPr>
              <a:t>03</a:t>
            </a:r>
            <a:endParaRPr>
              <a:solidFill>
                <a:schemeClr val="lt1"/>
              </a:solidFill>
            </a:endParaRPr>
          </a:p>
        </p:txBody>
      </p:sp>
      <p:sp>
        <p:nvSpPr>
          <p:cNvPr id="141" name="Google Shape;141;p2"/>
          <p:cNvSpPr txBox="1">
            <a:spLocks noGrp="1"/>
          </p:cNvSpPr>
          <p:nvPr>
            <p:ph type="ctrTitle"/>
          </p:nvPr>
        </p:nvSpPr>
        <p:spPr>
          <a:xfrm>
            <a:off x="3423902" y="453918"/>
            <a:ext cx="2495049"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SzPts val="1200"/>
              <a:buNone/>
            </a:pPr>
            <a:r>
              <a:rPr lang="en"/>
              <a:t>IL PROGETTO</a:t>
            </a:r>
            <a:endParaRPr/>
          </a:p>
        </p:txBody>
      </p:sp>
      <p:sp>
        <p:nvSpPr>
          <p:cNvPr id="142" name="Google Shape;142;p2"/>
          <p:cNvSpPr txBox="1">
            <a:spLocks noGrp="1"/>
          </p:cNvSpPr>
          <p:nvPr>
            <p:ph type="subTitle" idx="1"/>
          </p:nvPr>
        </p:nvSpPr>
        <p:spPr>
          <a:xfrm>
            <a:off x="3423901" y="868966"/>
            <a:ext cx="19065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t>Descrizione riguardante scopo e obiettivi del progetto</a:t>
            </a:r>
            <a:endParaRPr/>
          </a:p>
        </p:txBody>
      </p:sp>
      <p:sp>
        <p:nvSpPr>
          <p:cNvPr id="143" name="Google Shape;143;p2"/>
          <p:cNvSpPr txBox="1">
            <a:spLocks noGrp="1"/>
          </p:cNvSpPr>
          <p:nvPr>
            <p:ph type="title" idx="2"/>
          </p:nvPr>
        </p:nvSpPr>
        <p:spPr>
          <a:xfrm>
            <a:off x="2023008" y="720558"/>
            <a:ext cx="17391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solidFill>
                  <a:schemeClr val="lt1"/>
                </a:solidFill>
              </a:rPr>
              <a:t>01</a:t>
            </a:r>
            <a:endParaRPr>
              <a:solidFill>
                <a:schemeClr val="lt1"/>
              </a:solidFill>
            </a:endParaRPr>
          </a:p>
        </p:txBody>
      </p:sp>
      <p:sp>
        <p:nvSpPr>
          <p:cNvPr id="144" name="Google Shape;144;p2"/>
          <p:cNvSpPr txBox="1">
            <a:spLocks noGrp="1"/>
          </p:cNvSpPr>
          <p:nvPr>
            <p:ph type="ctrTitle" idx="3"/>
          </p:nvPr>
        </p:nvSpPr>
        <p:spPr>
          <a:xfrm>
            <a:off x="3425265" y="1290731"/>
            <a:ext cx="22518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MATLAB</a:t>
            </a:r>
            <a:endParaRPr/>
          </a:p>
        </p:txBody>
      </p:sp>
      <p:sp>
        <p:nvSpPr>
          <p:cNvPr id="145" name="Google Shape;145;p2"/>
          <p:cNvSpPr txBox="1">
            <a:spLocks noGrp="1"/>
          </p:cNvSpPr>
          <p:nvPr>
            <p:ph type="subTitle" idx="4"/>
          </p:nvPr>
        </p:nvSpPr>
        <p:spPr>
          <a:xfrm>
            <a:off x="3425260" y="1705304"/>
            <a:ext cx="1987792"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t>Descrizione dell’ambiente di lavoro Matlab</a:t>
            </a:r>
            <a:endParaRPr/>
          </a:p>
        </p:txBody>
      </p:sp>
      <p:sp>
        <p:nvSpPr>
          <p:cNvPr id="146" name="Google Shape;146;p2"/>
          <p:cNvSpPr txBox="1">
            <a:spLocks noGrp="1"/>
          </p:cNvSpPr>
          <p:nvPr>
            <p:ph type="title" idx="5"/>
          </p:nvPr>
        </p:nvSpPr>
        <p:spPr>
          <a:xfrm>
            <a:off x="2023008" y="1555233"/>
            <a:ext cx="16152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solidFill>
                  <a:schemeClr val="lt1"/>
                </a:solidFill>
              </a:rPr>
              <a:t>02</a:t>
            </a:r>
            <a:endParaRPr>
              <a:solidFill>
                <a:schemeClr val="lt1"/>
              </a:solidFill>
            </a:endParaRPr>
          </a:p>
        </p:txBody>
      </p:sp>
      <p:sp>
        <p:nvSpPr>
          <p:cNvPr id="147" name="Google Shape;147;p2"/>
          <p:cNvSpPr txBox="1">
            <a:spLocks noGrp="1"/>
          </p:cNvSpPr>
          <p:nvPr>
            <p:ph type="ctrTitle" idx="16"/>
          </p:nvPr>
        </p:nvSpPr>
        <p:spPr>
          <a:xfrm>
            <a:off x="3425265" y="2857077"/>
            <a:ext cx="22518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RISULTATI</a:t>
            </a:r>
            <a:endParaRPr/>
          </a:p>
        </p:txBody>
      </p:sp>
      <p:sp>
        <p:nvSpPr>
          <p:cNvPr id="148" name="Google Shape;148;p2"/>
          <p:cNvSpPr txBox="1">
            <a:spLocks noGrp="1"/>
          </p:cNvSpPr>
          <p:nvPr>
            <p:ph type="subTitle" idx="17"/>
          </p:nvPr>
        </p:nvSpPr>
        <p:spPr>
          <a:xfrm>
            <a:off x="3425263" y="3270226"/>
            <a:ext cx="22518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t>Confronto dei risultati ottenuti sui diversi ambienti e sistemi operativi</a:t>
            </a:r>
            <a:endParaRPr/>
          </a:p>
        </p:txBody>
      </p:sp>
      <p:sp>
        <p:nvSpPr>
          <p:cNvPr id="149" name="Google Shape;149;p2"/>
          <p:cNvSpPr txBox="1">
            <a:spLocks noGrp="1"/>
          </p:cNvSpPr>
          <p:nvPr>
            <p:ph type="title" idx="18"/>
          </p:nvPr>
        </p:nvSpPr>
        <p:spPr>
          <a:xfrm>
            <a:off x="2020273" y="3115167"/>
            <a:ext cx="15735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solidFill>
                  <a:schemeClr val="lt1"/>
                </a:solidFill>
              </a:rPr>
              <a:t>04</a:t>
            </a:r>
            <a:endParaRPr>
              <a:solidFill>
                <a:schemeClr val="lt1"/>
              </a:solidFill>
            </a:endParaRPr>
          </a:p>
        </p:txBody>
      </p:sp>
      <p:sp>
        <p:nvSpPr>
          <p:cNvPr id="150" name="Google Shape;150;p2"/>
          <p:cNvSpPr txBox="1"/>
          <p:nvPr/>
        </p:nvSpPr>
        <p:spPr>
          <a:xfrm>
            <a:off x="3425265" y="3694818"/>
            <a:ext cx="2251800" cy="57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00"/>
              <a:buFont typeface="Livvic"/>
              <a:buNone/>
            </a:pPr>
            <a:r>
              <a:rPr lang="en" sz="1200" b="1" i="0" u="none" strike="noStrike" cap="none">
                <a:solidFill>
                  <a:schemeClr val="dk1"/>
                </a:solidFill>
                <a:latin typeface="Livvic"/>
                <a:ea typeface="Livvic"/>
                <a:cs typeface="Livvic"/>
                <a:sym typeface="Livvic"/>
              </a:rPr>
              <a:t>CONCLUSIONI</a:t>
            </a:r>
            <a:endParaRPr sz="1400" b="0" i="0" u="none" strike="noStrike" cap="none">
              <a:solidFill>
                <a:srgbClr val="000000"/>
              </a:solidFill>
              <a:latin typeface="Arial"/>
              <a:ea typeface="Arial"/>
              <a:cs typeface="Arial"/>
              <a:sym typeface="Arial"/>
            </a:endParaRPr>
          </a:p>
        </p:txBody>
      </p:sp>
      <p:sp>
        <p:nvSpPr>
          <p:cNvPr id="151" name="Google Shape;151;p2"/>
          <p:cNvSpPr txBox="1"/>
          <p:nvPr/>
        </p:nvSpPr>
        <p:spPr>
          <a:xfrm>
            <a:off x="3425263" y="4107967"/>
            <a:ext cx="19065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000"/>
              <a:buFont typeface="Catamaran Thin"/>
              <a:buNone/>
            </a:pPr>
            <a:endParaRPr sz="1000" b="0" i="0" u="none" strike="noStrike" cap="none">
              <a:solidFill>
                <a:schemeClr val="dk1"/>
              </a:solidFill>
              <a:latin typeface="Catamaran Thin"/>
              <a:ea typeface="Catamaran Thin"/>
              <a:cs typeface="Catamaran Thin"/>
              <a:sym typeface="Catamaran Thin"/>
            </a:endParaRPr>
          </a:p>
        </p:txBody>
      </p:sp>
      <p:sp>
        <p:nvSpPr>
          <p:cNvPr id="152" name="Google Shape;152;p2"/>
          <p:cNvSpPr txBox="1"/>
          <p:nvPr/>
        </p:nvSpPr>
        <p:spPr>
          <a:xfrm>
            <a:off x="2020273" y="3905049"/>
            <a:ext cx="1573500" cy="577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Livvic"/>
              <a:buNone/>
            </a:pPr>
            <a:r>
              <a:rPr lang="en" sz="4800" b="1" i="0" u="none" strike="noStrike" cap="none">
                <a:solidFill>
                  <a:schemeClr val="lt1"/>
                </a:solidFill>
                <a:latin typeface="Livvic"/>
                <a:ea typeface="Livvic"/>
                <a:cs typeface="Livvic"/>
                <a:sym typeface="Livvic"/>
              </a:rPr>
              <a:t>05</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4"/>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dirty="0"/>
              <a:t>CONCLUSIONI</a:t>
            </a:r>
            <a:endParaRPr dirty="0"/>
          </a:p>
        </p:txBody>
      </p:sp>
      <p:sp>
        <p:nvSpPr>
          <p:cNvPr id="168" name="Google Shape;168;p4"/>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4"/>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230;p79">
            <a:extLst>
              <a:ext uri="{FF2B5EF4-FFF2-40B4-BE49-F238E27FC236}">
                <a16:creationId xmlns:a16="http://schemas.microsoft.com/office/drawing/2014/main" id="{67E571B6-0E5C-4107-8E80-ECEF2503F08D}"/>
              </a:ext>
            </a:extLst>
          </p:cNvPr>
          <p:cNvSpPr txBox="1">
            <a:spLocks/>
          </p:cNvSpPr>
          <p:nvPr/>
        </p:nvSpPr>
        <p:spPr>
          <a:xfrm flipH="1">
            <a:off x="682705" y="573800"/>
            <a:ext cx="5937219"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b="1" dirty="0"/>
              <a:t>PRELIMINARI</a:t>
            </a:r>
          </a:p>
          <a:p>
            <a:pPr marL="0" indent="0" algn="just">
              <a:buSzPts val="1100"/>
              <a:buFont typeface="Arial"/>
              <a:buNone/>
            </a:pPr>
            <a:r>
              <a:rPr lang="it-IT" dirty="0"/>
              <a:t>Per trarre le dovute conclusioni sul problema aperto citato in fase di descrizione del progetto, partiamo in primis ricapitolando quali sono i punti salienti per cui l’ambiente GNU Octave possa rappresentare una valida alternativa all’ambiente proprietario Matlab:</a:t>
            </a:r>
          </a:p>
          <a:p>
            <a:pPr marL="0" indent="0" algn="just">
              <a:buSzPts val="1100"/>
              <a:buFont typeface="Arial"/>
              <a:buNone/>
            </a:pPr>
            <a:endParaRPr lang="it-IT" dirty="0"/>
          </a:p>
          <a:p>
            <a:pPr marL="0" indent="0" algn="just">
              <a:buSzPts val="1100"/>
              <a:buFont typeface="Arial"/>
              <a:buNone/>
            </a:pPr>
            <a:endParaRPr lang="it-IT" dirty="0"/>
          </a:p>
        </p:txBody>
      </p:sp>
      <p:sp>
        <p:nvSpPr>
          <p:cNvPr id="11" name="Google Shape;170;p4">
            <a:extLst>
              <a:ext uri="{FF2B5EF4-FFF2-40B4-BE49-F238E27FC236}">
                <a16:creationId xmlns:a16="http://schemas.microsoft.com/office/drawing/2014/main" id="{6B0D26D6-2A82-4787-9CFC-EC6E84762936}"/>
              </a:ext>
            </a:extLst>
          </p:cNvPr>
          <p:cNvSpPr txBox="1"/>
          <p:nvPr/>
        </p:nvSpPr>
        <p:spPr>
          <a:xfrm>
            <a:off x="936639" y="1783451"/>
            <a:ext cx="5429350" cy="2215951"/>
          </a:xfrm>
          <a:prstGeom prst="rect">
            <a:avLst/>
          </a:prstGeom>
          <a:noFill/>
          <a:ln>
            <a:noFill/>
          </a:ln>
        </p:spPr>
        <p:txBody>
          <a:bodyPr spcFirstLastPara="1" wrap="square" lIns="91425" tIns="45700" rIns="91425" bIns="45700" anchor="t" anchorCtr="0">
            <a:spAutoFit/>
          </a:bodyPr>
          <a:lstStyle/>
          <a:p>
            <a:pPr marL="171450" marR="0" lvl="0" indent="-171450" algn="just" rtl="0">
              <a:lnSpc>
                <a:spcPct val="115000"/>
              </a:lnSpc>
              <a:spcBef>
                <a:spcPts val="0"/>
              </a:spcBef>
              <a:spcAft>
                <a:spcPts val="0"/>
              </a:spcAft>
              <a:buClr>
                <a:srgbClr val="434343"/>
              </a:buClr>
              <a:buSzPts val="1100"/>
              <a:buFont typeface="Catamaran Thin"/>
              <a:buChar char="●"/>
            </a:pPr>
            <a:r>
              <a:rPr lang="it-IT" sz="1200" b="1" dirty="0">
                <a:solidFill>
                  <a:srgbClr val="434343"/>
                </a:solidFill>
                <a:latin typeface="Catamaran Thin"/>
                <a:cs typeface="Catamaran Thin"/>
                <a:sym typeface="Catamaran Thin"/>
              </a:rPr>
              <a:t>Software Open Source</a:t>
            </a:r>
            <a:r>
              <a:rPr lang="it-IT" sz="1200" dirty="0">
                <a:solidFill>
                  <a:srgbClr val="434343"/>
                </a:solidFill>
                <a:latin typeface="Catamaran Thin"/>
                <a:cs typeface="Catamaran Thin"/>
                <a:sym typeface="Catamaran Thin"/>
              </a:rPr>
              <a:t>: essendo il software non dipendente da licenze, offre un grande vantaggio a livello economico;</a:t>
            </a:r>
            <a:endParaRPr sz="1400" b="0" i="0" u="none" strike="noStrike" cap="none" dirty="0">
              <a:solidFill>
                <a:srgbClr val="000000"/>
              </a:solidFill>
              <a:latin typeface="Arial"/>
              <a:ea typeface="Arial"/>
              <a:cs typeface="Arial"/>
              <a:sym typeface="Arial"/>
            </a:endParaRPr>
          </a:p>
          <a:p>
            <a:pPr marL="171450" marR="0" lvl="0" indent="-171450" algn="just" rtl="0">
              <a:lnSpc>
                <a:spcPct val="115000"/>
              </a:lnSpc>
              <a:spcBef>
                <a:spcPts val="0"/>
              </a:spcBef>
              <a:spcAft>
                <a:spcPts val="0"/>
              </a:spcAft>
              <a:buClr>
                <a:srgbClr val="434343"/>
              </a:buClr>
              <a:buSzPts val="1100"/>
              <a:buFont typeface="Catamaran Thin"/>
              <a:buChar char="●"/>
            </a:pPr>
            <a:r>
              <a:rPr lang="it-IT" sz="1200" b="1" i="0" u="none" strike="noStrike" cap="none" dirty="0">
                <a:solidFill>
                  <a:srgbClr val="434343"/>
                </a:solidFill>
                <a:latin typeface="Catamaran Thin"/>
                <a:ea typeface="Catamaran Thin"/>
                <a:cs typeface="Catamaran Thin"/>
                <a:sym typeface="Catamaran Thin"/>
              </a:rPr>
              <a:t>Sintassi</a:t>
            </a:r>
            <a:r>
              <a:rPr lang="it-IT" sz="1200" b="0" i="0" u="none" strike="noStrike" cap="none" dirty="0">
                <a:solidFill>
                  <a:srgbClr val="434343"/>
                </a:solidFill>
                <a:latin typeface="Catamaran Thin"/>
                <a:ea typeface="Catamaran Thin"/>
                <a:cs typeface="Catamaran Thin"/>
                <a:sym typeface="Catamaran Thin"/>
              </a:rPr>
              <a:t>: come descritto all’inizio, la sintassi di Octave risulta largamente compatibile con quella di Matlab; conseguenza diretta di ciò è che non sono richieste competenze diverse da quelle già apprese per l’utilizzo di Matlab, salvo qualche piccolo cambiamento;</a:t>
            </a:r>
            <a:endParaRPr sz="1400" b="0" i="0" u="none" strike="noStrike" cap="none" dirty="0">
              <a:solidFill>
                <a:srgbClr val="000000"/>
              </a:solidFill>
              <a:latin typeface="Arial"/>
              <a:ea typeface="Arial"/>
              <a:cs typeface="Arial"/>
              <a:sym typeface="Arial"/>
            </a:endParaRPr>
          </a:p>
          <a:p>
            <a:pPr marL="171450" marR="0" lvl="0" indent="-171450" algn="just" rtl="0">
              <a:lnSpc>
                <a:spcPct val="115000"/>
              </a:lnSpc>
              <a:spcBef>
                <a:spcPts val="0"/>
              </a:spcBef>
              <a:spcAft>
                <a:spcPts val="0"/>
              </a:spcAft>
              <a:buClr>
                <a:srgbClr val="434343"/>
              </a:buClr>
              <a:buSzPts val="1100"/>
              <a:buFont typeface="Catamaran Thin"/>
              <a:buChar char="●"/>
            </a:pPr>
            <a:r>
              <a:rPr lang="en" sz="1200" b="1" i="0" u="none" strike="noStrike" cap="none" dirty="0">
                <a:solidFill>
                  <a:srgbClr val="434343"/>
                </a:solidFill>
                <a:latin typeface="Catamaran Thin"/>
                <a:ea typeface="Catamaran Thin"/>
                <a:cs typeface="Catamaran Thin"/>
                <a:sym typeface="Catamaran Thin"/>
              </a:rPr>
              <a:t>Risolutore di sistemi lineari</a:t>
            </a:r>
            <a:r>
              <a:rPr lang="en" sz="1200" b="0" i="0" u="none" strike="noStrike" cap="none" dirty="0">
                <a:solidFill>
                  <a:srgbClr val="434343"/>
                </a:solidFill>
                <a:latin typeface="Catamaran Thin"/>
                <a:ea typeface="Catamaran Thin"/>
                <a:cs typeface="Catamaran Thin"/>
                <a:sym typeface="Catamaran Thin"/>
              </a:rPr>
              <a:t>: il risolutore di GNU Octave, proprio come quello di Matlab è in grado di riconoscere il tipo di matrice datagli in input, e di agire nel più ottimizzato dei modi;</a:t>
            </a:r>
          </a:p>
          <a:p>
            <a:pPr marL="171450" marR="0" lvl="0" indent="-171450" algn="l" rtl="0">
              <a:lnSpc>
                <a:spcPct val="115000"/>
              </a:lnSpc>
              <a:spcBef>
                <a:spcPts val="0"/>
              </a:spcBef>
              <a:spcAft>
                <a:spcPts val="0"/>
              </a:spcAft>
              <a:buClr>
                <a:srgbClr val="434343"/>
              </a:buClr>
              <a:buSzPts val="1100"/>
              <a:buFont typeface="Catamaran Thin"/>
              <a:buChar char="●"/>
            </a:pPr>
            <a:endParaRPr sz="1200" b="0" i="0" u="none" strike="noStrike" cap="none" dirty="0">
              <a:solidFill>
                <a:srgbClr val="434343"/>
              </a:solidFill>
              <a:latin typeface="Catamaran Thin"/>
              <a:ea typeface="Catamaran Thin"/>
              <a:cs typeface="Catamaran Thin"/>
              <a:sym typeface="Catamaran Thin"/>
            </a:endParaRPr>
          </a:p>
        </p:txBody>
      </p:sp>
    </p:spTree>
    <p:extLst>
      <p:ext uri="{BB962C8B-B14F-4D97-AF65-F5344CB8AC3E}">
        <p14:creationId xmlns:p14="http://schemas.microsoft.com/office/powerpoint/2010/main" val="5632904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6"/>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dirty="0"/>
              <a:t>CONCLUSIONI</a:t>
            </a:r>
            <a:endParaRPr dirty="0"/>
          </a:p>
        </p:txBody>
      </p:sp>
      <p:sp>
        <p:nvSpPr>
          <p:cNvPr id="187" name="Google Shape;187;p6"/>
          <p:cNvSpPr txBox="1">
            <a:spLocks noGrp="1"/>
          </p:cNvSpPr>
          <p:nvPr>
            <p:ph type="subTitle" idx="4294967295"/>
          </p:nvPr>
        </p:nvSpPr>
        <p:spPr>
          <a:xfrm flipH="1">
            <a:off x="371117" y="465853"/>
            <a:ext cx="5901255" cy="4211794"/>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it-IT" b="1" dirty="0"/>
              <a:t>CONCLUSIONI IN BASE AI DATI RACCOLTI</a:t>
            </a:r>
          </a:p>
          <a:p>
            <a:pPr marL="0" marR="0" lvl="0" indent="0" algn="just" rtl="0">
              <a:lnSpc>
                <a:spcPct val="115000"/>
              </a:lnSpc>
              <a:spcBef>
                <a:spcPts val="0"/>
              </a:spcBef>
              <a:spcAft>
                <a:spcPts val="0"/>
              </a:spcAft>
              <a:buClr>
                <a:schemeClr val="dk1"/>
              </a:buClr>
              <a:buSzPts val="1100"/>
              <a:buFont typeface="Arial"/>
              <a:buNone/>
            </a:pPr>
            <a:r>
              <a:rPr lang="it-IT" dirty="0"/>
              <a:t>In secondo luogo, in base ai dati raccolti ed opportunamente analizzati nella sezione precedente, possiamo confermare quanto detto nella fase preliminare; l’ambiente Open Source infatti, durante i benchmark eseguiti, è riuscito ad ottenere risultati del tutto confrontabili con quelli di Matlab, con alcuni accorgimenti in base al sistema operativo utilizzato: abbiamo infatti avuto modo di osservare come su Linux si possa ottenere una migliore gestione della memoria,  a discapito di tempi d’esecuzione molto più lunghi se paragonati a quelli dell’ambiente proprietario.  </a:t>
            </a:r>
          </a:p>
          <a:p>
            <a:pPr marL="0" marR="0" lvl="0" indent="0" algn="just" rtl="0">
              <a:lnSpc>
                <a:spcPct val="115000"/>
              </a:lnSpc>
              <a:spcBef>
                <a:spcPts val="0"/>
              </a:spcBef>
              <a:spcAft>
                <a:spcPts val="0"/>
              </a:spcAft>
              <a:buClr>
                <a:schemeClr val="dk1"/>
              </a:buClr>
              <a:buSzPts val="1100"/>
              <a:buFont typeface="Arial"/>
              <a:buNone/>
            </a:pPr>
            <a:endParaRPr lang="it-IT" sz="120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it-IT" sz="1200" i="0" u="none" strike="noStrike" cap="none" dirty="0">
                <a:solidFill>
                  <a:schemeClr val="dk1"/>
                </a:solidFill>
                <a:latin typeface="Catamaran Thin"/>
                <a:ea typeface="Catamaran Thin"/>
                <a:cs typeface="Catamaran Thin"/>
                <a:sym typeface="Catamaran Thin"/>
              </a:rPr>
              <a:t>Possiamo dunque concludere che, per quanto riguarda il sistema operativo Windows, GNU Octave risulta essere un perfett</a:t>
            </a:r>
            <a:r>
              <a:rPr lang="it-IT" dirty="0"/>
              <a:t>o candidato come sostituto per l’ambiente proprietario Matlab. Invece, se si dovesse pensare di adottare Linux come sistema operativo è bene eseguire le dovute considerazioni su quale sia la risorsa più preziosa: tempo o memoria. Qualora fosse il tempo, il software Matlab garantisce performance di gran lunga migliori; se al contrario invece si trattasse della memoria, in questo caso il programma Open Source è in grado di gestire quest’ultima in maniera molto più vantaggiosa, anche nell’ordine dei GB per le matrici più grandi.</a:t>
            </a:r>
            <a:endParaRPr lang="it-IT" sz="1200" i="0" u="none" strike="noStrike" cap="none" dirty="0">
              <a:solidFill>
                <a:schemeClr val="dk1"/>
              </a:solidFill>
              <a:latin typeface="Catamaran Thin"/>
              <a:ea typeface="Catamaran Thin"/>
              <a:cs typeface="Catamaran Thin"/>
              <a:sym typeface="Catamaran Thin"/>
            </a:endParaRPr>
          </a:p>
        </p:txBody>
      </p:sp>
      <p:sp>
        <p:nvSpPr>
          <p:cNvPr id="188" name="Google Shape;188;p6"/>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6"/>
          <p:cNvSpPr/>
          <p:nvPr/>
        </p:nvSpPr>
        <p:spPr>
          <a:xfrm rot="-5400000" flipH="1">
            <a:off x="362502" y="4240998"/>
            <a:ext cx="800707" cy="152571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10353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Google Shape;157;p3" descr="Immagine che contiene clipart&#10;&#10;Descrizione generata automaticamente"/>
          <p:cNvPicPr preferRelativeResize="0"/>
          <p:nvPr/>
        </p:nvPicPr>
        <p:blipFill rotWithShape="1">
          <a:blip r:embed="rId3">
            <a:alphaModFix/>
          </a:blip>
          <a:srcRect t="2485" r="803" b="13508"/>
          <a:stretch/>
        </p:blipFill>
        <p:spPr>
          <a:xfrm flipH="1">
            <a:off x="143836" y="667820"/>
            <a:ext cx="8928725" cy="4320890"/>
          </a:xfrm>
          <a:prstGeom prst="rect">
            <a:avLst/>
          </a:prstGeom>
          <a:noFill/>
          <a:ln>
            <a:noFill/>
          </a:ln>
        </p:spPr>
      </p:pic>
      <p:sp>
        <p:nvSpPr>
          <p:cNvPr id="158" name="Google Shape;158;p3"/>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3"/>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3"/>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solidFill>
                  <a:schemeClr val="lt1"/>
                </a:solidFill>
              </a:rPr>
              <a:t>IL PROGETTO</a:t>
            </a:r>
            <a:endParaRPr>
              <a:solidFill>
                <a:schemeClr val="lt1"/>
              </a:solidFill>
            </a:endParaRPr>
          </a:p>
        </p:txBody>
      </p:sp>
      <p:sp>
        <p:nvSpPr>
          <p:cNvPr id="161" name="Google Shape;161;p3"/>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solidFill>
                  <a:schemeClr val="lt1"/>
                </a:solidFill>
              </a:rPr>
              <a:t>01</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4"/>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IL PROGETTO</a:t>
            </a:r>
            <a:endParaRPr/>
          </a:p>
        </p:txBody>
      </p:sp>
      <p:sp>
        <p:nvSpPr>
          <p:cNvPr id="167" name="Google Shape;167;p4"/>
          <p:cNvSpPr txBox="1">
            <a:spLocks noGrp="1"/>
          </p:cNvSpPr>
          <p:nvPr>
            <p:ph type="subTitle" idx="4294967295"/>
          </p:nvPr>
        </p:nvSpPr>
        <p:spPr>
          <a:xfrm flipH="1">
            <a:off x="720075" y="540000"/>
            <a:ext cx="5823600" cy="1432638"/>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1" i="0" u="none" strike="noStrike" cap="none">
                <a:solidFill>
                  <a:schemeClr val="dk1"/>
                </a:solidFill>
                <a:latin typeface="Catamaran Thin"/>
                <a:ea typeface="Catamaran Thin"/>
                <a:cs typeface="Catamaran Thin"/>
                <a:sym typeface="Catamaran Thin"/>
              </a:rPr>
              <a:t>DESCRIZIONE</a:t>
            </a:r>
            <a:endParaRPr sz="1200" b="0" i="0" u="none" strike="noStrike" cap="none">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0" i="0" u="none" strike="noStrike" cap="none">
                <a:solidFill>
                  <a:schemeClr val="dk1"/>
                </a:solidFill>
                <a:latin typeface="Catamaran Thin"/>
                <a:ea typeface="Catamaran Thin"/>
                <a:cs typeface="Catamaran Thin"/>
                <a:sym typeface="Catamaran Thin"/>
              </a:rPr>
              <a:t>Il progetto si preclude come scopo quello di confrontare </a:t>
            </a:r>
            <a:r>
              <a:rPr lang="en" sz="1200" b="1" i="0" u="none" strike="noStrike" cap="none">
                <a:solidFill>
                  <a:schemeClr val="dk1"/>
                </a:solidFill>
                <a:latin typeface="Catamaran Thin"/>
                <a:ea typeface="Catamaran Thin"/>
                <a:cs typeface="Catamaran Thin"/>
                <a:sym typeface="Catamaran Thin"/>
              </a:rPr>
              <a:t>algoritmi di risoluzione diretta di sistemi lineari per matrici sparse </a:t>
            </a:r>
            <a:r>
              <a:rPr lang="en" sz="1200" b="0" i="0" u="none" strike="noStrike" cap="none">
                <a:solidFill>
                  <a:schemeClr val="dk1"/>
                </a:solidFill>
                <a:latin typeface="Catamaran Thin"/>
                <a:ea typeface="Catamaran Thin"/>
                <a:cs typeface="Catamaran Thin"/>
                <a:sym typeface="Catamaran Thin"/>
              </a:rPr>
              <a:t>in ambienti di sviluppo open source con gli algoritmi di risoluzione implementati dall’ ambiente </a:t>
            </a:r>
            <a:r>
              <a:rPr lang="en" sz="1200" b="1" i="0" u="none" strike="noStrike" cap="none">
                <a:solidFill>
                  <a:schemeClr val="dk1"/>
                </a:solidFill>
                <a:latin typeface="Catamaran Thin"/>
                <a:ea typeface="Catamaran Thin"/>
                <a:cs typeface="Catamaran Thin"/>
                <a:sym typeface="Catamaran Thin"/>
              </a:rPr>
              <a:t>MATLAB</a:t>
            </a:r>
            <a:r>
              <a:rPr lang="en" sz="1200" b="0" i="0" u="none" strike="noStrike" cap="none">
                <a:solidFill>
                  <a:schemeClr val="dk1"/>
                </a:solidFill>
                <a:latin typeface="Catamaran Thin"/>
                <a:ea typeface="Catamaran Thin"/>
                <a:cs typeface="Catamaran Thin"/>
                <a:sym typeface="Catamaran Thin"/>
              </a:rPr>
              <a:t>; in particolare si vuole valutare un’alternativa all’utilizzo di quest’ultimo con un software open source, confrontando questi due sotto quattro diversi aspetti:</a:t>
            </a:r>
            <a:endParaRPr sz="1200" b="0"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chemeClr val="dk1"/>
              </a:solidFill>
              <a:latin typeface="Catamaran Thin"/>
              <a:ea typeface="Catamaran Thin"/>
              <a:cs typeface="Catamaran Thin"/>
              <a:sym typeface="Catamaran Thin"/>
            </a:endParaRPr>
          </a:p>
        </p:txBody>
      </p:sp>
      <p:sp>
        <p:nvSpPr>
          <p:cNvPr id="168" name="Google Shape;168;p4"/>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4"/>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4"/>
          <p:cNvSpPr txBox="1"/>
          <p:nvPr/>
        </p:nvSpPr>
        <p:spPr>
          <a:xfrm>
            <a:off x="1134010" y="2062555"/>
            <a:ext cx="4610528" cy="941796"/>
          </a:xfrm>
          <a:prstGeom prst="rect">
            <a:avLst/>
          </a:prstGeom>
          <a:noFill/>
          <a:ln>
            <a:noFill/>
          </a:ln>
        </p:spPr>
        <p:txBody>
          <a:bodyPr spcFirstLastPara="1" wrap="square" lIns="91425" tIns="45700" rIns="91425" bIns="45700" anchor="t" anchorCtr="0">
            <a:spAutoFit/>
          </a:bodyPr>
          <a:lstStyle/>
          <a:p>
            <a:pPr marL="171450" marR="0" lvl="0" indent="-171450" algn="l" rtl="0">
              <a:lnSpc>
                <a:spcPct val="115000"/>
              </a:lnSpc>
              <a:spcBef>
                <a:spcPts val="0"/>
              </a:spcBef>
              <a:spcAft>
                <a:spcPts val="0"/>
              </a:spcAft>
              <a:buClr>
                <a:srgbClr val="434343"/>
              </a:buClr>
              <a:buSzPts val="1100"/>
              <a:buFont typeface="Catamaran Thin"/>
              <a:buChar char="●"/>
            </a:pPr>
            <a:r>
              <a:rPr lang="en" sz="1200" b="0" i="0" u="none" strike="noStrike" cap="none" dirty="0">
                <a:solidFill>
                  <a:srgbClr val="434343"/>
                </a:solidFill>
                <a:latin typeface="Catamaran Thin"/>
                <a:ea typeface="Catamaran Thin"/>
                <a:cs typeface="Catamaran Thin"/>
                <a:sym typeface="Catamaran Thin"/>
              </a:rPr>
              <a:t>Tempi di calcolo della soluzione</a:t>
            </a:r>
            <a:endParaRPr sz="1400" b="0" i="0" u="none" strike="noStrike" cap="none" dirty="0">
              <a:solidFill>
                <a:srgbClr val="000000"/>
              </a:solidFill>
              <a:latin typeface="Arial"/>
              <a:ea typeface="Arial"/>
              <a:cs typeface="Arial"/>
              <a:sym typeface="Arial"/>
            </a:endParaRPr>
          </a:p>
          <a:p>
            <a:pPr marL="171450" marR="0" lvl="0" indent="-171450" algn="l" rtl="0">
              <a:lnSpc>
                <a:spcPct val="115000"/>
              </a:lnSpc>
              <a:spcBef>
                <a:spcPts val="0"/>
              </a:spcBef>
              <a:spcAft>
                <a:spcPts val="0"/>
              </a:spcAft>
              <a:buClr>
                <a:srgbClr val="434343"/>
              </a:buClr>
              <a:buSzPts val="1100"/>
              <a:buFont typeface="Catamaran Thin"/>
              <a:buChar char="●"/>
            </a:pPr>
            <a:r>
              <a:rPr lang="en" sz="1200" b="0" i="0" u="none" strike="noStrike" cap="none" dirty="0">
                <a:solidFill>
                  <a:srgbClr val="434343"/>
                </a:solidFill>
                <a:latin typeface="Catamaran Thin"/>
                <a:ea typeface="Catamaran Thin"/>
                <a:cs typeface="Catamaran Thin"/>
                <a:sym typeface="Catamaran Thin"/>
              </a:rPr>
              <a:t>Memoria necessaria per il calcolo della soluzione</a:t>
            </a:r>
            <a:endParaRPr sz="1400" b="0" i="0" u="none" strike="noStrike" cap="none" dirty="0">
              <a:solidFill>
                <a:srgbClr val="000000"/>
              </a:solidFill>
              <a:latin typeface="Arial"/>
              <a:ea typeface="Arial"/>
              <a:cs typeface="Arial"/>
              <a:sym typeface="Arial"/>
            </a:endParaRPr>
          </a:p>
          <a:p>
            <a:pPr marL="171450" marR="0" lvl="0" indent="-171450" algn="l" rtl="0">
              <a:lnSpc>
                <a:spcPct val="115000"/>
              </a:lnSpc>
              <a:spcBef>
                <a:spcPts val="0"/>
              </a:spcBef>
              <a:spcAft>
                <a:spcPts val="0"/>
              </a:spcAft>
              <a:buClr>
                <a:srgbClr val="434343"/>
              </a:buClr>
              <a:buSzPts val="1100"/>
              <a:buFont typeface="Catamaran Thin"/>
              <a:buChar char="●"/>
            </a:pPr>
            <a:r>
              <a:rPr lang="en" sz="1200" b="0" i="0" u="none" strike="noStrike" cap="none" dirty="0">
                <a:solidFill>
                  <a:srgbClr val="434343"/>
                </a:solidFill>
                <a:latin typeface="Catamaran Thin"/>
                <a:ea typeface="Catamaran Thin"/>
                <a:cs typeface="Catamaran Thin"/>
                <a:sym typeface="Catamaran Thin"/>
              </a:rPr>
              <a:t>Errore relativo tra soluzione calcolata e soluzione esatta</a:t>
            </a:r>
            <a:endParaRPr sz="1400" b="0" i="0" u="none" strike="noStrike" cap="none" dirty="0">
              <a:solidFill>
                <a:srgbClr val="000000"/>
              </a:solidFill>
              <a:latin typeface="Arial"/>
              <a:ea typeface="Arial"/>
              <a:cs typeface="Arial"/>
              <a:sym typeface="Arial"/>
            </a:endParaRPr>
          </a:p>
          <a:p>
            <a:pPr marL="171450" marR="0" lvl="0" indent="-171450" algn="l" rtl="0">
              <a:lnSpc>
                <a:spcPct val="115000"/>
              </a:lnSpc>
              <a:spcBef>
                <a:spcPts val="0"/>
              </a:spcBef>
              <a:spcAft>
                <a:spcPts val="0"/>
              </a:spcAft>
              <a:buClr>
                <a:srgbClr val="434343"/>
              </a:buClr>
              <a:buSzPts val="1100"/>
              <a:buFont typeface="Catamaran Thin"/>
              <a:buChar char="●"/>
            </a:pPr>
            <a:r>
              <a:rPr lang="en" sz="1200" b="0" i="0" u="none" strike="noStrike" cap="none" dirty="0">
                <a:solidFill>
                  <a:srgbClr val="434343"/>
                </a:solidFill>
                <a:latin typeface="Catamaran Thin"/>
                <a:ea typeface="Catamaran Thin"/>
                <a:cs typeface="Catamaran Thin"/>
                <a:sym typeface="Catamaran Thin"/>
              </a:rPr>
              <a:t>Sistema operativo (Windows / Linux)</a:t>
            </a:r>
            <a:endParaRPr sz="1200" b="0" i="0" u="none" strike="noStrike" cap="none" dirty="0">
              <a:solidFill>
                <a:srgbClr val="434343"/>
              </a:solidFill>
              <a:latin typeface="Catamaran Thin"/>
              <a:ea typeface="Catamaran Thin"/>
              <a:cs typeface="Catamaran Thin"/>
              <a:sym typeface="Catamaran Thin"/>
            </a:endParaRPr>
          </a:p>
        </p:txBody>
      </p:sp>
      <p:sp>
        <p:nvSpPr>
          <p:cNvPr id="171" name="Google Shape;171;p4"/>
          <p:cNvSpPr txBox="1"/>
          <p:nvPr/>
        </p:nvSpPr>
        <p:spPr>
          <a:xfrm flipH="1">
            <a:off x="720075" y="3050125"/>
            <a:ext cx="5823600" cy="1152006"/>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1" i="0" u="none" strike="noStrike" cap="none">
                <a:solidFill>
                  <a:schemeClr val="dk1"/>
                </a:solidFill>
                <a:latin typeface="Catamaran Thin"/>
                <a:ea typeface="Catamaran Thin"/>
                <a:cs typeface="Catamaran Thin"/>
                <a:sym typeface="Catamaran Thin"/>
              </a:rPr>
              <a:t>STRUMENTI</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100"/>
              <a:buFont typeface="Arial"/>
              <a:buNone/>
            </a:pPr>
            <a:r>
              <a:rPr lang="en" sz="1200" b="0" i="0" u="none" strike="noStrike" cap="none">
                <a:solidFill>
                  <a:schemeClr val="dk1"/>
                </a:solidFill>
                <a:latin typeface="Catamaran Thin"/>
                <a:ea typeface="Catamaran Thin"/>
                <a:cs typeface="Catamaran Thin"/>
                <a:sym typeface="Catamaran Thin"/>
              </a:rPr>
              <a:t>Come software open source decidiamo di testare l’ambiente </a:t>
            </a:r>
            <a:r>
              <a:rPr lang="en" sz="1200" b="1" i="0" u="none" strike="noStrike" cap="none">
                <a:solidFill>
                  <a:schemeClr val="dk1"/>
                </a:solidFill>
                <a:latin typeface="Catamaran Thin"/>
                <a:ea typeface="Catamaran Thin"/>
                <a:cs typeface="Catamaran Thin"/>
                <a:sym typeface="Catamaran Thin"/>
              </a:rPr>
              <a:t>GNU Octave</a:t>
            </a:r>
            <a:r>
              <a:rPr lang="en" sz="1200" b="0" i="0" u="none" strike="noStrike" cap="none">
                <a:solidFill>
                  <a:schemeClr val="dk1"/>
                </a:solidFill>
                <a:latin typeface="Catamaran Thin"/>
                <a:ea typeface="Catamaran Thin"/>
                <a:cs typeface="Catamaran Thin"/>
                <a:sym typeface="Catamaran Thin"/>
              </a:rPr>
              <a:t>. Per quanto riguarda i benchmark eseguiti, questi ultimi verranno eseguiti su due macchine virtuali a cui saranno assegnate le medesime risorse fisiche (56GB di RAM e 2x Intel Xeon E5620)</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chemeClr val="dk1"/>
              </a:solidFill>
              <a:latin typeface="Catamaran Thin"/>
              <a:ea typeface="Catamaran Thin"/>
              <a:cs typeface="Catamaran Thin"/>
              <a:sym typeface="Catamaran Thin"/>
            </a:endParaRPr>
          </a:p>
        </p:txBody>
      </p:sp>
      <p:sp>
        <p:nvSpPr>
          <p:cNvPr id="172" name="Google Shape;172;p4"/>
          <p:cNvSpPr txBox="1"/>
          <p:nvPr/>
        </p:nvSpPr>
        <p:spPr>
          <a:xfrm flipH="1">
            <a:off x="714350" y="4027497"/>
            <a:ext cx="5823600" cy="1053074"/>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1" i="0" u="none" strike="noStrike" cap="none">
                <a:solidFill>
                  <a:schemeClr val="dk1"/>
                </a:solidFill>
                <a:latin typeface="Catamaran Thin"/>
                <a:ea typeface="Catamaran Thin"/>
                <a:cs typeface="Catamaran Thin"/>
                <a:sym typeface="Catamaran Thin"/>
              </a:rPr>
              <a:t>METODO</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100"/>
              <a:buFont typeface="Arial"/>
              <a:buNone/>
            </a:pPr>
            <a:r>
              <a:rPr lang="en" sz="1200" b="0" i="0" u="none" strike="noStrike" cap="none">
                <a:solidFill>
                  <a:schemeClr val="dk1"/>
                </a:solidFill>
                <a:latin typeface="Catamaran Thin"/>
                <a:ea typeface="Catamaran Thin"/>
                <a:cs typeface="Catamaran Thin"/>
                <a:sym typeface="Catamaran Thin"/>
              </a:rPr>
              <a:t>Per condurre i test sopracitati verranno utilizzati come campioni alcune matrici della </a:t>
            </a:r>
            <a:r>
              <a:rPr lang="en" sz="1200" b="1" i="0" u="none" strike="noStrike" cap="none">
                <a:solidFill>
                  <a:schemeClr val="dk1"/>
                </a:solidFill>
                <a:latin typeface="Catamaran Thin"/>
                <a:ea typeface="Catamaran Thin"/>
                <a:cs typeface="Catamaran Thin"/>
                <a:sym typeface="Catamaran Thin"/>
              </a:rPr>
              <a:t>SuiteSparse Matrix Collection</a:t>
            </a:r>
            <a:r>
              <a:rPr lang="en" sz="1200" b="0" i="0" u="none" strike="noStrike" cap="none">
                <a:solidFill>
                  <a:schemeClr val="dk1"/>
                </a:solidFill>
                <a:latin typeface="Catamaran Thin"/>
                <a:ea typeface="Catamaran Thin"/>
                <a:cs typeface="Catamaran Thin"/>
                <a:sym typeface="Catamaran Thin"/>
              </a:rPr>
              <a:t>. I risultati ottenuti verranno raccolti e mostrati attraverso dei grafici per eseguire opportuni confronti e trarne conseguenti conclusioni</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chemeClr val="dk1"/>
              </a:solidFill>
              <a:latin typeface="Catamaran Thin"/>
              <a:ea typeface="Catamaran Thin"/>
              <a:cs typeface="Catamaran Thin"/>
              <a:sym typeface="Catamaran Thi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Google Shape;177;p5" descr="MathWorks - Wikipedia"/>
          <p:cNvPicPr preferRelativeResize="0"/>
          <p:nvPr/>
        </p:nvPicPr>
        <p:blipFill rotWithShape="1">
          <a:blip r:embed="rId3">
            <a:alphaModFix/>
          </a:blip>
          <a:srcRect/>
          <a:stretch/>
        </p:blipFill>
        <p:spPr>
          <a:xfrm>
            <a:off x="628700" y="705065"/>
            <a:ext cx="4693967" cy="4217541"/>
          </a:xfrm>
          <a:prstGeom prst="rect">
            <a:avLst/>
          </a:prstGeom>
          <a:noFill/>
          <a:ln>
            <a:noFill/>
          </a:ln>
        </p:spPr>
      </p:pic>
      <p:sp>
        <p:nvSpPr>
          <p:cNvPr id="178" name="Google Shape;178;p5"/>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5"/>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5"/>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solidFill>
                  <a:schemeClr val="lt1"/>
                </a:solidFill>
              </a:rPr>
              <a:t>MATLAB</a:t>
            </a:r>
            <a:endParaRPr>
              <a:solidFill>
                <a:schemeClr val="lt1"/>
              </a:solidFill>
            </a:endParaRPr>
          </a:p>
        </p:txBody>
      </p:sp>
      <p:sp>
        <p:nvSpPr>
          <p:cNvPr id="181" name="Google Shape;181;p5"/>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solidFill>
                  <a:schemeClr val="lt1"/>
                </a:solidFill>
              </a:rPr>
              <a:t>02</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6"/>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MATLAB</a:t>
            </a:r>
            <a:endParaRPr/>
          </a:p>
        </p:txBody>
      </p:sp>
      <p:sp>
        <p:nvSpPr>
          <p:cNvPr id="187" name="Google Shape;187;p6"/>
          <p:cNvSpPr txBox="1">
            <a:spLocks noGrp="1"/>
          </p:cNvSpPr>
          <p:nvPr>
            <p:ph type="subTitle" idx="4294967295"/>
          </p:nvPr>
        </p:nvSpPr>
        <p:spPr>
          <a:xfrm flipH="1">
            <a:off x="371117" y="465853"/>
            <a:ext cx="5901255" cy="4211794"/>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en" sz="1200" b="1" i="0" u="none" strike="noStrike" cap="none" dirty="0">
                <a:solidFill>
                  <a:schemeClr val="dk1"/>
                </a:solidFill>
                <a:latin typeface="Catamaran Thin"/>
                <a:ea typeface="Catamaran Thin"/>
                <a:cs typeface="Catamaran Thin"/>
                <a:sym typeface="Catamaran Thin"/>
              </a:rPr>
              <a:t>INTRODUZIONE A MATLAB</a:t>
            </a:r>
            <a:endParaRPr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MATLAB è un linguaggio di programmazione proprietario multi-paradigma e un ambiente di calcolo numerico sviluppato da MathWorks. MATLAB consente manipolazioni di matrici, tracciamento di funzioni e dati, implementazione di algoritmi, creazione di interfacce utente e interfacciamento con programmi scritti in altri linguaggi.</a:t>
            </a:r>
            <a:endParaRPr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1" i="0" u="none" strike="noStrike" cap="none" dirty="0">
                <a:solidFill>
                  <a:schemeClr val="dk1"/>
                </a:solidFill>
                <a:latin typeface="Catamaran Thin"/>
                <a:ea typeface="Catamaran Thin"/>
                <a:cs typeface="Catamaran Thin"/>
                <a:sym typeface="Catamaran Thin"/>
              </a:rPr>
              <a:t>IL RISOLUTORE</a:t>
            </a:r>
            <a:endParaRPr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Per la risoluzione di sistemi lineari MATLAB offre un risolutore diretto implementato dalla funzione </a:t>
            </a:r>
            <a:r>
              <a:rPr lang="en" sz="1200" b="1" i="0" u="none" strike="noStrike" cap="none" dirty="0">
                <a:solidFill>
                  <a:schemeClr val="dk1"/>
                </a:solidFill>
                <a:latin typeface="Catamaran Thin"/>
                <a:ea typeface="Catamaran Thin"/>
                <a:cs typeface="Catamaran Thin"/>
                <a:sym typeface="Catamaran Thin"/>
              </a:rPr>
              <a:t>mldivide (\). </a:t>
            </a:r>
            <a:r>
              <a:rPr lang="en" sz="1200" b="0" i="0" u="none" strike="noStrike" cap="none" dirty="0">
                <a:solidFill>
                  <a:schemeClr val="dk1"/>
                </a:solidFill>
                <a:latin typeface="Catamaran Thin"/>
                <a:ea typeface="Catamaran Thin"/>
                <a:cs typeface="Catamaran Thin"/>
                <a:sym typeface="Catamaran Thin"/>
              </a:rPr>
              <a:t>Come specificato dalla documentazione ufficiale, la versatilità dell’algoritmo nella risoluzione dei sistemi lineari deriva dalla sua abilità di dedurre il tipo di input (matrice) e di delegare l’elaborazione ad un risolutore appropriato.</a:t>
            </a:r>
            <a:endParaRPr sz="1200" b="0" i="0" u="none" strike="noStrike" cap="none" dirty="0">
              <a:solidFill>
                <a:schemeClr val="dk1"/>
              </a:solidFill>
              <a:latin typeface="Catamaran Thin"/>
              <a:ea typeface="Catamaran Thin"/>
              <a:cs typeface="Catamaran Thin"/>
              <a:sym typeface="Catamaran Thin"/>
            </a:endParaRPr>
          </a:p>
        </p:txBody>
      </p:sp>
      <p:sp>
        <p:nvSpPr>
          <p:cNvPr id="188" name="Google Shape;188;p6"/>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6"/>
          <p:cNvSpPr/>
          <p:nvPr/>
        </p:nvSpPr>
        <p:spPr>
          <a:xfrm rot="-5400000" flipH="1">
            <a:off x="362502" y="4240998"/>
            <a:ext cx="800707" cy="152571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7"/>
          <p:cNvPicPr preferRelativeResize="0"/>
          <p:nvPr/>
        </p:nvPicPr>
        <p:blipFill rotWithShape="1">
          <a:blip r:embed="rId3">
            <a:alphaModFix/>
          </a:blip>
          <a:srcRect/>
          <a:stretch/>
        </p:blipFill>
        <p:spPr>
          <a:xfrm>
            <a:off x="1571794" y="1401112"/>
            <a:ext cx="2875529" cy="2875529"/>
          </a:xfrm>
          <a:prstGeom prst="rect">
            <a:avLst/>
          </a:prstGeom>
          <a:noFill/>
          <a:ln>
            <a:noFill/>
          </a:ln>
        </p:spPr>
      </p:pic>
      <p:sp>
        <p:nvSpPr>
          <p:cNvPr id="195" name="Google Shape;195;p7"/>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7"/>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7"/>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solidFill>
                  <a:schemeClr val="lt1"/>
                </a:solidFill>
              </a:rPr>
              <a:t>GNU OCTAVE</a:t>
            </a:r>
            <a:endParaRPr>
              <a:solidFill>
                <a:schemeClr val="lt1"/>
              </a:solidFill>
            </a:endParaRPr>
          </a:p>
        </p:txBody>
      </p:sp>
      <p:sp>
        <p:nvSpPr>
          <p:cNvPr id="198" name="Google Shape;198;p7"/>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solidFill>
                  <a:schemeClr val="lt1"/>
                </a:solidFill>
              </a:rPr>
              <a:t>03</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8"/>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GNU OCTAVE</a:t>
            </a:r>
            <a:endParaRPr/>
          </a:p>
        </p:txBody>
      </p:sp>
      <p:sp>
        <p:nvSpPr>
          <p:cNvPr id="204" name="Google Shape;204;p8"/>
          <p:cNvSpPr txBox="1">
            <a:spLocks noGrp="1"/>
          </p:cNvSpPr>
          <p:nvPr>
            <p:ph type="subTitle" idx="4294967295"/>
          </p:nvPr>
        </p:nvSpPr>
        <p:spPr>
          <a:xfrm flipH="1">
            <a:off x="506715" y="540001"/>
            <a:ext cx="5823600" cy="4288853"/>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it-IT" sz="1200" b="1" i="0" u="none" strike="noStrike" cap="none" dirty="0">
                <a:solidFill>
                  <a:schemeClr val="dk1"/>
                </a:solidFill>
                <a:latin typeface="Catamaran Thin"/>
                <a:ea typeface="Catamaran Thin"/>
                <a:cs typeface="Catamaran Thin"/>
                <a:sym typeface="Catamaran Thin"/>
              </a:rPr>
              <a:t>INTRODUZIONE A GNU OCTAVE</a:t>
            </a:r>
            <a:endParaRPr lang="it-IT"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it-IT" sz="1200" b="0" i="0" u="none" strike="noStrike" cap="none" dirty="0">
                <a:solidFill>
                  <a:schemeClr val="dk1"/>
                </a:solidFill>
                <a:latin typeface="Catamaran Thin"/>
                <a:ea typeface="Catamaran Thin"/>
                <a:cs typeface="Catamaran Thin"/>
                <a:sym typeface="Catamaran Thin"/>
              </a:rPr>
              <a:t>GNU Octave è un linguaggio di alto livello, destinato principalmente ai calcoli numerici. Esso dispone di strumenti estesi per risolvere problemi di algebra lineare numerica comuni, trovare le radici di equazioni non lineari, integrare funzioni ordinarie, manipolare polinomi e integrare equazioni differenziali ordinarie e algebriche differenziali. </a:t>
            </a:r>
            <a:endParaRPr lang="it-IT" sz="1200" b="1" i="0" u="none" strike="noStrike" cap="none" dirty="0">
              <a:solidFill>
                <a:schemeClr val="dk1"/>
              </a:solidFill>
              <a:latin typeface="Catamaran Thin"/>
              <a:ea typeface="Catamaran Thin"/>
              <a:cs typeface="Catamaran Thin"/>
              <a:sym typeface="Catamaran Thin"/>
            </a:endParaRPr>
          </a:p>
        </p:txBody>
      </p:sp>
      <p:sp>
        <p:nvSpPr>
          <p:cNvPr id="205" name="Google Shape;205;p8"/>
          <p:cNvSpPr/>
          <p:nvPr/>
        </p:nvSpPr>
        <p:spPr>
          <a:xfrm rot="-5400000" flipH="1">
            <a:off x="61366" y="-61313"/>
            <a:ext cx="433377" cy="556004"/>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8"/>
          <p:cNvSpPr/>
          <p:nvPr/>
        </p:nvSpPr>
        <p:spPr>
          <a:xfrm rot="-5400000" flipH="1">
            <a:off x="7603883" y="3527058"/>
            <a:ext cx="632483"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146" name="Picture 2" descr="GNU Octave - Wikipedia">
            <a:extLst>
              <a:ext uri="{FF2B5EF4-FFF2-40B4-BE49-F238E27FC236}">
                <a16:creationId xmlns:a16="http://schemas.microsoft.com/office/drawing/2014/main" id="{40E7E396-680B-48C4-B065-F4E8687E6E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9760" y="1756090"/>
            <a:ext cx="5603240" cy="27549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8"/>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GNU OCTAVE</a:t>
            </a:r>
            <a:endParaRPr/>
          </a:p>
        </p:txBody>
      </p:sp>
      <p:sp>
        <p:nvSpPr>
          <p:cNvPr id="205" name="Google Shape;205;p8"/>
          <p:cNvSpPr/>
          <p:nvPr/>
        </p:nvSpPr>
        <p:spPr>
          <a:xfrm rot="-5400000" flipH="1">
            <a:off x="1420602" y="-1420549"/>
            <a:ext cx="272890" cy="311398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8"/>
          <p:cNvSpPr/>
          <p:nvPr/>
        </p:nvSpPr>
        <p:spPr>
          <a:xfrm rot="-5400000" flipH="1">
            <a:off x="7762802" y="3685977"/>
            <a:ext cx="314646"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CasellaDiTesto 7">
            <a:extLst>
              <a:ext uri="{FF2B5EF4-FFF2-40B4-BE49-F238E27FC236}">
                <a16:creationId xmlns:a16="http://schemas.microsoft.com/office/drawing/2014/main" id="{4DA3177D-AD1F-43A5-8752-AA791FEEEE8F}"/>
              </a:ext>
            </a:extLst>
          </p:cNvPr>
          <p:cNvSpPr txBox="1"/>
          <p:nvPr/>
        </p:nvSpPr>
        <p:spPr>
          <a:xfrm>
            <a:off x="369569" y="497841"/>
            <a:ext cx="6250355" cy="729430"/>
          </a:xfrm>
          <a:prstGeom prst="rect">
            <a:avLst/>
          </a:prstGeom>
          <a:noFill/>
        </p:spPr>
        <p:txBody>
          <a:bodyPr wrap="square">
            <a:spAutoFit/>
          </a:bodyPr>
          <a:lstStyle/>
          <a:p>
            <a:pPr marL="0" marR="0" lvl="0" indent="0" algn="just" rtl="0">
              <a:lnSpc>
                <a:spcPct val="115000"/>
              </a:lnSpc>
              <a:spcBef>
                <a:spcPts val="0"/>
              </a:spcBef>
              <a:spcAft>
                <a:spcPts val="0"/>
              </a:spcAft>
              <a:buClr>
                <a:schemeClr val="dk1"/>
              </a:buClr>
              <a:buSzPts val="1100"/>
              <a:buFont typeface="Arial"/>
              <a:buNone/>
            </a:pPr>
            <a:r>
              <a:rPr lang="it-IT" sz="1200" b="0" i="0" u="none" strike="noStrike" cap="none" dirty="0">
                <a:solidFill>
                  <a:schemeClr val="dk1"/>
                </a:solidFill>
                <a:latin typeface="Catamaran Thin"/>
                <a:ea typeface="Catamaran Thin"/>
                <a:cs typeface="Catamaran Thin"/>
                <a:sym typeface="Catamaran Thin"/>
              </a:rPr>
              <a:t>La sua sintassi è fortemente compatibile con quella di Matlab; di seguito possiamo osservare le implementazioni del codice utilizzato per il progetto in questione nei due diversi ambienti di sviluppo:</a:t>
            </a:r>
          </a:p>
        </p:txBody>
      </p:sp>
      <p:pic>
        <p:nvPicPr>
          <p:cNvPr id="5" name="Immagine 4">
            <a:extLst>
              <a:ext uri="{FF2B5EF4-FFF2-40B4-BE49-F238E27FC236}">
                <a16:creationId xmlns:a16="http://schemas.microsoft.com/office/drawing/2014/main" id="{F21C6738-5FDE-429B-B26E-28405DBAC6DE}"/>
              </a:ext>
            </a:extLst>
          </p:cNvPr>
          <p:cNvPicPr>
            <a:picLocks noChangeAspect="1"/>
          </p:cNvPicPr>
          <p:nvPr/>
        </p:nvPicPr>
        <p:blipFill>
          <a:blip r:embed="rId3"/>
          <a:srcRect/>
          <a:stretch/>
        </p:blipFill>
        <p:spPr>
          <a:xfrm>
            <a:off x="795327" y="1335244"/>
            <a:ext cx="5398837" cy="3150396"/>
          </a:xfrm>
          <a:prstGeom prst="rect">
            <a:avLst/>
          </a:prstGeom>
        </p:spPr>
      </p:pic>
      <p:sp>
        <p:nvSpPr>
          <p:cNvPr id="13" name="CasellaDiTesto 12">
            <a:extLst>
              <a:ext uri="{FF2B5EF4-FFF2-40B4-BE49-F238E27FC236}">
                <a16:creationId xmlns:a16="http://schemas.microsoft.com/office/drawing/2014/main" id="{3ED173C1-06CA-4C5E-82F8-CFF7D0E447C5}"/>
              </a:ext>
            </a:extLst>
          </p:cNvPr>
          <p:cNvSpPr txBox="1"/>
          <p:nvPr/>
        </p:nvSpPr>
        <p:spPr>
          <a:xfrm>
            <a:off x="369569" y="4593613"/>
            <a:ext cx="4610100" cy="276999"/>
          </a:xfrm>
          <a:prstGeom prst="rect">
            <a:avLst/>
          </a:prstGeom>
          <a:noFill/>
        </p:spPr>
        <p:txBody>
          <a:bodyPr wrap="square">
            <a:spAutoFit/>
          </a:bodyPr>
          <a:lstStyle/>
          <a:p>
            <a:r>
              <a:rPr lang="it-IT" sz="1200" b="0" i="0" u="none" strike="noStrike" cap="none" dirty="0">
                <a:solidFill>
                  <a:schemeClr val="dk1"/>
                </a:solidFill>
                <a:latin typeface="Catamaran Thin"/>
                <a:ea typeface="Catamaran Thin"/>
                <a:cs typeface="Catamaran Thin"/>
                <a:sym typeface="Catamaran Thin"/>
              </a:rPr>
              <a:t>GNU Octave è un software liberamente </a:t>
            </a:r>
            <a:r>
              <a:rPr lang="it-IT" sz="1200" b="0" i="0" u="none" strike="noStrike" cap="none" dirty="0" err="1">
                <a:solidFill>
                  <a:schemeClr val="dk1"/>
                </a:solidFill>
                <a:latin typeface="Catamaran Thin"/>
                <a:ea typeface="Catamaran Thin"/>
                <a:cs typeface="Catamaran Thin"/>
                <a:sym typeface="Catamaran Thin"/>
              </a:rPr>
              <a:t>ridistribuibile</a:t>
            </a:r>
            <a:r>
              <a:rPr lang="it-IT" sz="1200" b="0" i="0" u="none" strike="noStrike" cap="none" dirty="0">
                <a:solidFill>
                  <a:schemeClr val="dk1"/>
                </a:solidFill>
                <a:latin typeface="Catamaran Thin"/>
                <a:ea typeface="Catamaran Thin"/>
                <a:cs typeface="Catamaran Thin"/>
                <a:sym typeface="Catamaran Thin"/>
              </a:rPr>
              <a:t>. </a:t>
            </a:r>
            <a:endParaRPr lang="it-IT" sz="1200" dirty="0"/>
          </a:p>
        </p:txBody>
      </p:sp>
    </p:spTree>
    <p:extLst>
      <p:ext uri="{BB962C8B-B14F-4D97-AF65-F5344CB8AC3E}">
        <p14:creationId xmlns:p14="http://schemas.microsoft.com/office/powerpoint/2010/main" val="3440799178"/>
      </p:ext>
    </p:extLst>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556D96"/>
      </a:accent1>
      <a:accent2>
        <a:srgbClr val="212121"/>
      </a:accent2>
      <a:accent3>
        <a:srgbClr val="A9B9D3"/>
      </a:accent3>
      <a:accent4>
        <a:srgbClr val="26529E"/>
      </a:accent4>
      <a:accent5>
        <a:srgbClr val="62779B"/>
      </a:accent5>
      <a:accent6>
        <a:srgbClr val="363F4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1556</Words>
  <Application>Microsoft Office PowerPoint</Application>
  <PresentationFormat>Presentazione su schermo (16:9)</PresentationFormat>
  <Paragraphs>213</Paragraphs>
  <Slides>21</Slides>
  <Notes>21</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21</vt:i4>
      </vt:variant>
    </vt:vector>
  </HeadingPairs>
  <TitlesOfParts>
    <vt:vector size="27" baseType="lpstr">
      <vt:lpstr>Livvic</vt:lpstr>
      <vt:lpstr>Fira Sans Extra Condensed Medium</vt:lpstr>
      <vt:lpstr>Arial</vt:lpstr>
      <vt:lpstr>Calibri</vt:lpstr>
      <vt:lpstr>Catamaran Thin</vt:lpstr>
      <vt:lpstr>Engineering Project Proposal by Slidesgo</vt:lpstr>
      <vt:lpstr>METODI DIRETTI PER MATRICI SPARSE</vt:lpstr>
      <vt:lpstr>SOMMARIO</vt:lpstr>
      <vt:lpstr>IL PROGETTO</vt:lpstr>
      <vt:lpstr>IL PROGETTO</vt:lpstr>
      <vt:lpstr>MATLAB</vt:lpstr>
      <vt:lpstr>MATLAB</vt:lpstr>
      <vt:lpstr>GNU OCTAVE</vt:lpstr>
      <vt:lpstr>GNU OCTAVE</vt:lpstr>
      <vt:lpstr>GNU OCTAVE</vt:lpstr>
      <vt:lpstr>GNU OCTAVE</vt:lpstr>
      <vt:lpstr>RISULTATI</vt:lpstr>
      <vt:lpstr>AMBIENTE WINDOWS</vt:lpstr>
      <vt:lpstr>CONSIDERAZIONI</vt:lpstr>
      <vt:lpstr>CONSIDERAZIONI</vt:lpstr>
      <vt:lpstr>AMBIENTE LINUX</vt:lpstr>
      <vt:lpstr>CONSIDERAZIONI</vt:lpstr>
      <vt:lpstr>CONSIDERAZIONI</vt:lpstr>
      <vt:lpstr>CONSIDERAZIONI</vt:lpstr>
      <vt:lpstr>CONCLUSIONI</vt:lpstr>
      <vt:lpstr>CONCLUSIONI</vt:lpstr>
      <vt:lpstr>CONCLUSIONI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METODI DIRETTI PER MATRICI SPARSE</dc:title>
  <cp:lastModifiedBy>gianluca quaglia</cp:lastModifiedBy>
  <cp:revision>19</cp:revision>
  <dcterms:modified xsi:type="dcterms:W3CDTF">2021-06-11T14:56:09Z</dcterms:modified>
</cp:coreProperties>
</file>